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ink/ink10.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56" r:id="rId5"/>
    <p:sldId id="257" r:id="rId6"/>
    <p:sldId id="258" r:id="rId7"/>
    <p:sldId id="259" r:id="rId8"/>
    <p:sldId id="260" r:id="rId9"/>
    <p:sldId id="276" r:id="rId10"/>
    <p:sldId id="261" r:id="rId11"/>
    <p:sldId id="279" r:id="rId12"/>
    <p:sldId id="277" r:id="rId13"/>
    <p:sldId id="262" r:id="rId14"/>
    <p:sldId id="278" r:id="rId15"/>
    <p:sldId id="272" r:id="rId16"/>
    <p:sldId id="273" r:id="rId17"/>
    <p:sldId id="271" r:id="rId18"/>
    <p:sldId id="281" r:id="rId19"/>
    <p:sldId id="275" r:id="rId20"/>
  </p:sldIdLst>
  <p:sldSz cx="12192000" cy="6858000"/>
  <p:notesSz cx="6858000" cy="1857375"/>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DFA9C-B993-0A7F-DA24-F73975566091}" v="876" dt="2025-08-19T23:58:22.93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3" autoAdjust="0"/>
    <p:restoredTop sz="91480" autoAdjust="0"/>
  </p:normalViewPr>
  <p:slideViewPr>
    <p:cSldViewPr snapToGrid="0">
      <p:cViewPr varScale="1">
        <p:scale>
          <a:sx n="70" d="100"/>
          <a:sy n="70" d="100"/>
        </p:scale>
        <p:origin x="38" y="10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19T23:06:43.454"/>
    </inkml:context>
    <inkml:brush xml:id="br0">
      <inkml:brushProperty name="width" value="0.1" units="cm"/>
      <inkml:brushProperty name="height" value="0.1" units="cm"/>
      <inkml:brushProperty name="color" value="#E71224"/>
    </inkml:brush>
  </inkml:definitions>
  <inkml:trace contextRef="#ctx0" brushRef="#br0">23329 10460 16383 0 0,'-3114'3188'0'0'0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dia3flower@gmail.com" TargetMode="Externa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210.png"/><Relationship Id="rId4"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2893034" y="1598247"/>
            <a:ext cx="4272332" cy="1957754"/>
          </a:xfrm>
          <a:noFill/>
        </p:spPr>
        <p:txBody>
          <a:bodyPr>
            <a:normAutofit fontScale="90000"/>
          </a:bodyPr>
          <a:lstStyle/>
          <a:p>
            <a:pPr algn="l"/>
            <a:r>
              <a:rPr lang="en-US" dirty="0">
                <a:latin typeface="IBM Plex Sans SemiBold"/>
              </a:rPr>
              <a:t>Bike-sharing </a:t>
            </a:r>
            <a:br>
              <a:rPr lang="en-US" dirty="0">
                <a:latin typeface="IBM Plex Sans SemiBold"/>
              </a:rPr>
            </a:br>
            <a:r>
              <a:rPr lang="en-US" dirty="0">
                <a:latin typeface="IBM Plex Sans SemiBold"/>
              </a:rPr>
              <a:t>demand analysis</a:t>
            </a:r>
            <a:endParaRPr lang="en-US" dirty="0" err="1"/>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2898895" y="3731247"/>
            <a:ext cx="4270379" cy="1655762"/>
          </a:xfrm>
          <a:noFill/>
        </p:spPr>
        <p:txBody>
          <a:bodyPr vert="horz" lIns="91440" tIns="45720" rIns="91440" bIns="45720" rtlCol="0" anchor="t">
            <a:noAutofit/>
          </a:bodyPr>
          <a:lstStyle/>
          <a:p>
            <a:pPr algn="r"/>
            <a:r>
              <a:rPr lang="ja-JP" altLang="en-US" sz="1200">
                <a:solidFill>
                  <a:schemeClr val="bg1"/>
                </a:solidFill>
                <a:latin typeface="Arial"/>
                <a:cs typeface="Arial"/>
              </a:rPr>
              <a:t>Yui Hanamura</a:t>
            </a:r>
            <a:endParaRPr lang="en-US" altLang="ja-JP" sz="1200">
              <a:solidFill>
                <a:schemeClr val="bg1"/>
              </a:solidFill>
              <a:cs typeface="Arial"/>
            </a:endParaRPr>
          </a:p>
          <a:p>
            <a:pPr algn="r"/>
            <a:r>
              <a:rPr lang="ja-JP" sz="1200">
                <a:solidFill>
                  <a:schemeClr val="bg1"/>
                </a:solidFill>
                <a:latin typeface="IBM Plex Sans"/>
                <a:cs typeface="Arial"/>
              </a:rPr>
              <a:t>Coursera</a:t>
            </a:r>
            <a:r>
              <a:rPr lang="ja-JP" altLang="en-US" sz="1200">
                <a:solidFill>
                  <a:schemeClr val="bg1"/>
                </a:solidFill>
                <a:latin typeface="IBM Plex Sans"/>
                <a:cs typeface="Arial"/>
              </a:rPr>
              <a:t> student </a:t>
            </a:r>
            <a:endParaRPr lang="en-US" altLang="ja-JP" sz="1200">
              <a:solidFill>
                <a:schemeClr val="bg1"/>
              </a:solidFill>
              <a:cs typeface="Arial"/>
              <a:hlinkClick r:id="" action="ppaction://noaction">
                <a:extLst>
                  <a:ext uri="{A12FA001-AC4F-418D-AE19-62706E023703}">
                    <ahyp:hlinkClr xmlns:ahyp="http://schemas.microsoft.com/office/drawing/2018/hyperlinkcolor" val="tx"/>
                  </a:ext>
                </a:extLst>
              </a:hlinkClick>
            </a:endParaRPr>
          </a:p>
          <a:p>
            <a:pPr algn="r"/>
            <a:r>
              <a:rPr lang="ja-JP" altLang="en-US" sz="1200" dirty="0">
                <a:solidFill>
                  <a:schemeClr val="bg1"/>
                </a:solidFill>
                <a:latin typeface="Arial"/>
                <a:cs typeface="Arial"/>
                <a:hlinkClick r:id="rId3">
                  <a:extLst>
                    <a:ext uri="{A12FA001-AC4F-418D-AE19-62706E023703}">
                      <ahyp:hlinkClr xmlns:ahyp="http://schemas.microsoft.com/office/drawing/2018/hyperlinkcolor" val="tx"/>
                    </a:ext>
                  </a:extLst>
                </a:hlinkClick>
              </a:rPr>
              <a:t>Media3flower@gmail.com</a:t>
            </a:r>
            <a:endParaRPr lang="en-US" sz="1200">
              <a:solidFill>
                <a:schemeClr val="bg1"/>
              </a:solidFill>
              <a:cs typeface="Arial"/>
              <a:hlinkClick r:id="" action="ppaction://noaction">
                <a:extLst>
                  <a:ext uri="{A12FA001-AC4F-418D-AE19-62706E023703}">
                    <ahyp:hlinkClr xmlns:ahyp="http://schemas.microsoft.com/office/drawing/2018/hyperlinkcolor" val="tx"/>
                  </a:ext>
                </a:extLst>
              </a:hlinkClick>
            </a:endParaRPr>
          </a:p>
          <a:p>
            <a:pPr algn="r"/>
            <a:r>
              <a:rPr lang="ja-JP" sz="1200">
                <a:solidFill>
                  <a:schemeClr val="bg1"/>
                </a:solidFill>
                <a:latin typeface="IBM Plex Sans"/>
                <a:cs typeface="Arial"/>
              </a:rPr>
              <a:t>IBM Data Analytics Course Using Excel and R</a:t>
            </a:r>
          </a:p>
          <a:p>
            <a:pPr algn="r"/>
            <a:r>
              <a:rPr lang="ja-JP" altLang="en-US" sz="1200">
                <a:solidFill>
                  <a:schemeClr val="bg1"/>
                </a:solidFill>
                <a:latin typeface="Arial"/>
                <a:cs typeface="Arial"/>
              </a:rPr>
              <a:t>2025/8/20</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4"/>
          <a:stretch>
            <a:fillRect/>
          </a:stretch>
        </p:blipFill>
        <p:spPr>
          <a:xfrm>
            <a:off x="7409411" y="387350"/>
            <a:ext cx="4570169" cy="4165723"/>
          </a:xfrm>
          <a:prstGeom prst="rect">
            <a:avLst/>
          </a:prstGeom>
          <a:noFill/>
        </p:spPr>
      </p:pic>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8C8AD-F58A-1F17-9CA2-E737E1949923}"/>
              </a:ext>
            </a:extLst>
          </p:cNvPr>
          <p:cNvSpPr>
            <a:spLocks noGrp="1"/>
          </p:cNvSpPr>
          <p:nvPr>
            <p:ph sz="half" idx="1"/>
          </p:nvPr>
        </p:nvSpPr>
        <p:spPr>
          <a:xfrm>
            <a:off x="813816" y="1825625"/>
            <a:ext cx="4612334" cy="501939"/>
          </a:xfrm>
        </p:spPr>
        <p:txBody>
          <a:bodyPr vert="horz" lIns="91440" tIns="45720" rIns="91440" bIns="45720" rtlCol="0" anchor="t">
            <a:normAutofit/>
          </a:bodyPr>
          <a:lstStyle/>
          <a:p>
            <a:pPr marL="0" indent="0">
              <a:buNone/>
            </a:pPr>
            <a:r>
              <a:rPr lang="en-US" dirty="0">
                <a:latin typeface="IBM Plex Sans"/>
              </a:rPr>
              <a:t>Comparison Models</a:t>
            </a:r>
            <a:endParaRPr lang="en-US" dirty="0"/>
          </a:p>
        </p:txBody>
      </p:sp>
      <p:sp>
        <p:nvSpPr>
          <p:cNvPr id="10" name="Content Placeholder 2">
            <a:extLst>
              <a:ext uri="{FF2B5EF4-FFF2-40B4-BE49-F238E27FC236}">
                <a16:creationId xmlns:a16="http://schemas.microsoft.com/office/drawing/2014/main" id="{2DFAC5CF-1B58-ABB4-D63B-1D931D572459}"/>
              </a:ext>
            </a:extLst>
          </p:cNvPr>
          <p:cNvSpPr txBox="1">
            <a:spLocks/>
          </p:cNvSpPr>
          <p:nvPr/>
        </p:nvSpPr>
        <p:spPr>
          <a:xfrm>
            <a:off x="838199" y="2506661"/>
            <a:ext cx="4614949" cy="3670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200" dirty="0">
                <a:solidFill>
                  <a:schemeClr val="tx1"/>
                </a:solidFill>
                <a:latin typeface="IBM Plex Mono Text"/>
              </a:rPr>
              <a:t>1: Linear regression</a:t>
            </a:r>
            <a:endParaRPr lang="en-US" dirty="0">
              <a:solidFill>
                <a:schemeClr val="tx1"/>
              </a:solidFill>
            </a:endParaRPr>
          </a:p>
          <a:p>
            <a:pPr>
              <a:buNone/>
            </a:pPr>
            <a:r>
              <a:rPr lang="en-US" sz="2200" dirty="0">
                <a:solidFill>
                  <a:schemeClr val="tx1"/>
                </a:solidFill>
                <a:latin typeface="IBM Plex Mono Text"/>
              </a:rPr>
              <a:t>2: Linear regression + log transformation + interaction term</a:t>
            </a:r>
            <a:endParaRPr lang="en-US" dirty="0">
              <a:solidFill>
                <a:schemeClr val="tx1"/>
              </a:solidFill>
            </a:endParaRPr>
          </a:p>
          <a:p>
            <a:pPr>
              <a:buNone/>
            </a:pPr>
            <a:r>
              <a:rPr lang="en-US" sz="2200" dirty="0">
                <a:solidFill>
                  <a:schemeClr val="tx1"/>
                </a:solidFill>
                <a:latin typeface="IBM Plex Mono Text"/>
              </a:rPr>
              <a:t>3: 2 + L1 weighting</a:t>
            </a:r>
            <a:endParaRPr lang="en-US" dirty="0">
              <a:solidFill>
                <a:schemeClr val="tx1"/>
              </a:solidFill>
            </a:endParaRPr>
          </a:p>
          <a:p>
            <a:pPr>
              <a:buNone/>
            </a:pPr>
            <a:r>
              <a:rPr lang="en-US" sz="2200" dirty="0">
                <a:solidFill>
                  <a:schemeClr val="tx1"/>
                </a:solidFill>
                <a:latin typeface="IBM Plex Mono Text"/>
              </a:rPr>
              <a:t>4: 2 + L2 weighting</a:t>
            </a:r>
            <a:endParaRPr lang="en-US" dirty="0">
              <a:solidFill>
                <a:schemeClr val="tx1"/>
              </a:solidFill>
            </a:endParaRPr>
          </a:p>
          <a:p>
            <a:pPr>
              <a:buNone/>
            </a:pPr>
            <a:r>
              <a:rPr lang="en-US" sz="2200" dirty="0">
                <a:solidFill>
                  <a:schemeClr val="tx1"/>
                </a:solidFill>
                <a:latin typeface="IBM Plex Mono Text"/>
              </a:rPr>
              <a:t>5: 2 + L1L2 grid search</a:t>
            </a:r>
            <a:endParaRPr lang="en-US" dirty="0">
              <a:solidFill>
                <a:schemeClr val="tx1"/>
              </a:solidFill>
            </a:endParaRPr>
          </a:p>
          <a:p>
            <a:pPr marL="0" indent="0">
              <a:buNone/>
            </a:pPr>
            <a:r>
              <a:rPr lang="en-US" sz="2200" dirty="0">
                <a:solidFill>
                  <a:schemeClr val="tx1"/>
                </a:solidFill>
                <a:latin typeface="IBM Plex Mono Text"/>
              </a:rPr>
              <a:t>6: </a:t>
            </a:r>
            <a:r>
              <a:rPr lang="en-US" sz="2200" b="1" dirty="0">
                <a:solidFill>
                  <a:schemeClr val="tx1"/>
                </a:solidFill>
                <a:latin typeface="IBM Plex Mono Text"/>
              </a:rPr>
              <a:t>5 + cross validation 　</a:t>
            </a:r>
            <a:r>
              <a:rPr lang="en-US" sz="2200" b="1" dirty="0">
                <a:solidFill>
                  <a:srgbClr val="C00000"/>
                </a:solidFill>
                <a:latin typeface="IBM Plex Mono Text"/>
              </a:rPr>
              <a:t>BEST</a:t>
            </a:r>
            <a:endParaRPr lang="en-US" b="1">
              <a:solidFill>
                <a:srgbClr val="C00000"/>
              </a:solidFill>
            </a:endParaRPr>
          </a:p>
        </p:txBody>
      </p:sp>
      <p:sp>
        <p:nvSpPr>
          <p:cNvPr id="5" name="Title 4">
            <a:extLst>
              <a:ext uri="{FF2B5EF4-FFF2-40B4-BE49-F238E27FC236}">
                <a16:creationId xmlns:a16="http://schemas.microsoft.com/office/drawing/2014/main" id="{76374423-4945-6A26-1CD1-DB13DF523B9A}"/>
              </a:ext>
            </a:extLst>
          </p:cNvPr>
          <p:cNvSpPr>
            <a:spLocks noGrp="1"/>
          </p:cNvSpPr>
          <p:nvPr>
            <p:ph type="title"/>
          </p:nvPr>
        </p:nvSpPr>
        <p:spPr>
          <a:xfrm>
            <a:off x="818662" y="902432"/>
            <a:ext cx="10613291" cy="807794"/>
          </a:xfrm>
        </p:spPr>
        <p:txBody>
          <a:bodyPr>
            <a:normAutofit/>
          </a:bodyPr>
          <a:lstStyle/>
          <a:p>
            <a:r>
              <a:rPr lang="en-US" dirty="0">
                <a:latin typeface="IBM Plex Sans SemiBold"/>
              </a:rPr>
              <a:t>5) DISCUSSION  </a:t>
            </a:r>
            <a:r>
              <a:rPr lang="en-US" sz="2800" dirty="0">
                <a:latin typeface="IBM Plex Sans SemiBold"/>
              </a:rPr>
              <a:t>1) Selection of prediction models</a:t>
            </a:r>
            <a:r>
              <a:rPr lang="en-US" sz="2800" b="0" dirty="0">
                <a:latin typeface="IBM Plex Sans SemiBold"/>
              </a:rPr>
              <a:t> </a:t>
            </a:r>
            <a:endParaRPr lang="en-US" sz="2800" b="0" dirty="0">
              <a:solidFill>
                <a:srgbClr val="000000"/>
              </a:solidFill>
              <a:latin typeface="IBM Plex Sans SemiBold"/>
            </a:endParaRPr>
          </a:p>
          <a:p>
            <a:endParaRPr lang="en-US" dirty="0"/>
          </a:p>
        </p:txBody>
      </p:sp>
      <p:pic>
        <p:nvPicPr>
          <p:cNvPr id="15" name="Content Placeholder 14" descr="A graph with orange and blue lines&#10;&#10;AI-generated content may be incorrect.">
            <a:extLst>
              <a:ext uri="{FF2B5EF4-FFF2-40B4-BE49-F238E27FC236}">
                <a16:creationId xmlns:a16="http://schemas.microsoft.com/office/drawing/2014/main" id="{1A1C8474-4B70-AE80-0175-AED61FB0077B}"/>
              </a:ext>
            </a:extLst>
          </p:cNvPr>
          <p:cNvPicPr>
            <a:picLocks noGrp="1" noChangeAspect="1"/>
          </p:cNvPicPr>
          <p:nvPr>
            <p:ph sz="half" idx="2"/>
          </p:nvPr>
        </p:nvPicPr>
        <p:blipFill>
          <a:blip r:embed="rId3"/>
          <a:stretch>
            <a:fillRect/>
          </a:stretch>
        </p:blipFill>
        <p:spPr>
          <a:xfrm>
            <a:off x="6243070" y="1600200"/>
            <a:ext cx="5039860" cy="457200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2DCC176-8651-C8D8-62B7-D6D78072F2AA}"/>
                  </a:ext>
                </a:extLst>
              </p14:cNvPr>
              <p14:cNvContentPartPr/>
              <p14:nvPr/>
            </p14:nvContentPartPr>
            <p14:xfrm>
              <a:off x="9593844" y="4923034"/>
              <a:ext cx="1121246" cy="1147815"/>
            </p14:xfrm>
          </p:contentPart>
        </mc:Choice>
        <mc:Fallback xmlns="">
          <p:pic>
            <p:nvPicPr>
              <p:cNvPr id="17" name="Ink 16">
                <a:extLst>
                  <a:ext uri="{FF2B5EF4-FFF2-40B4-BE49-F238E27FC236}">
                    <a16:creationId xmlns:a16="http://schemas.microsoft.com/office/drawing/2014/main" id="{12DCC176-8651-C8D8-62B7-D6D78072F2AA}"/>
                  </a:ext>
                </a:extLst>
              </p:cNvPr>
              <p:cNvPicPr/>
              <p:nvPr/>
            </p:nvPicPr>
            <p:blipFill>
              <a:blip r:embed="rId5"/>
              <a:stretch>
                <a:fillRect/>
              </a:stretch>
            </p:blipFill>
            <p:spPr>
              <a:xfrm>
                <a:off x="9576212" y="4905397"/>
                <a:ext cx="1156870" cy="1183448"/>
              </a:xfrm>
              <a:prstGeom prst="rect">
                <a:avLst/>
              </a:prstGeom>
            </p:spPr>
          </p:pic>
        </mc:Fallback>
      </mc:AlternateContent>
    </p:spTree>
    <p:custDataLst>
      <p:tags r:id="rId1"/>
    </p:custDataLst>
    <p:extLst>
      <p:ext uri="{BB962C8B-B14F-4D97-AF65-F5344CB8AC3E}">
        <p14:creationId xmlns:p14="http://schemas.microsoft.com/office/powerpoint/2010/main" val="368446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EC446-4B25-26F5-B10E-EBE4B923EE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A379FC6-AC0B-95AE-C45E-FEA04228DE34}"/>
              </a:ext>
            </a:extLst>
          </p:cNvPr>
          <p:cNvSpPr>
            <a:spLocks noGrp="1"/>
          </p:cNvSpPr>
          <p:nvPr>
            <p:ph sz="half" idx="1"/>
          </p:nvPr>
        </p:nvSpPr>
        <p:spPr>
          <a:xfrm>
            <a:off x="813816" y="1825625"/>
            <a:ext cx="4612334" cy="501939"/>
          </a:xfrm>
        </p:spPr>
        <p:txBody>
          <a:bodyPr vert="horz" lIns="91440" tIns="45720" rIns="91440" bIns="45720" rtlCol="0" anchor="t">
            <a:normAutofit/>
          </a:bodyPr>
          <a:lstStyle/>
          <a:p>
            <a:pPr marL="0" indent="0">
              <a:buNone/>
            </a:pPr>
            <a:r>
              <a:rPr lang="en-US" dirty="0">
                <a:latin typeface="IBM Plex Sans"/>
              </a:rPr>
              <a:t>Shiny App </a:t>
            </a:r>
            <a:endParaRPr lang="en-US" dirty="0"/>
          </a:p>
        </p:txBody>
      </p:sp>
      <p:sp>
        <p:nvSpPr>
          <p:cNvPr id="5" name="Title 4">
            <a:extLst>
              <a:ext uri="{FF2B5EF4-FFF2-40B4-BE49-F238E27FC236}">
                <a16:creationId xmlns:a16="http://schemas.microsoft.com/office/drawing/2014/main" id="{9B2710D6-1058-E6A7-B08B-C1C41618344F}"/>
              </a:ext>
            </a:extLst>
          </p:cNvPr>
          <p:cNvSpPr>
            <a:spLocks noGrp="1"/>
          </p:cNvSpPr>
          <p:nvPr>
            <p:ph type="title"/>
          </p:nvPr>
        </p:nvSpPr>
        <p:spPr>
          <a:xfrm>
            <a:off x="818662" y="902432"/>
            <a:ext cx="10613291" cy="807794"/>
          </a:xfrm>
        </p:spPr>
        <p:txBody>
          <a:bodyPr>
            <a:normAutofit/>
          </a:bodyPr>
          <a:lstStyle/>
          <a:p>
            <a:r>
              <a:rPr lang="en-US" dirty="0">
                <a:latin typeface="IBM Plex Sans SemiBold"/>
              </a:rPr>
              <a:t>5) DISCUSSION  </a:t>
            </a:r>
            <a:r>
              <a:rPr lang="en-US" sz="2800" dirty="0">
                <a:latin typeface="IBM Plex Sans SemiBold"/>
              </a:rPr>
              <a:t>2) </a:t>
            </a:r>
            <a:r>
              <a:rPr lang="en-US" sz="2800" b="0" dirty="0">
                <a:latin typeface="IBM Plex Sans SemiBold"/>
              </a:rPr>
              <a:t>Dashboard explanation</a:t>
            </a:r>
            <a:endParaRPr lang="en-US" sz="2800" b="0" dirty="0">
              <a:solidFill>
                <a:srgbClr val="000000"/>
              </a:solidFill>
              <a:latin typeface="IBM Plex Sans SemiBold"/>
            </a:endParaRPr>
          </a:p>
          <a:p>
            <a:endParaRPr lang="en-US" dirty="0"/>
          </a:p>
        </p:txBody>
      </p:sp>
      <p:pic>
        <p:nvPicPr>
          <p:cNvPr id="4" name="Picture 3" descr="A screenshot of a map&#10;&#10;AI-generated content may be incorrect.">
            <a:extLst>
              <a:ext uri="{FF2B5EF4-FFF2-40B4-BE49-F238E27FC236}">
                <a16:creationId xmlns:a16="http://schemas.microsoft.com/office/drawing/2014/main" id="{40D43F57-02C2-F41B-66DE-53C3D2BAEEF8}"/>
              </a:ext>
            </a:extLst>
          </p:cNvPr>
          <p:cNvPicPr>
            <a:picLocks noChangeAspect="1"/>
          </p:cNvPicPr>
          <p:nvPr/>
        </p:nvPicPr>
        <p:blipFill>
          <a:blip r:embed="rId3"/>
          <a:stretch>
            <a:fillRect/>
          </a:stretch>
        </p:blipFill>
        <p:spPr>
          <a:xfrm>
            <a:off x="821932" y="2436649"/>
            <a:ext cx="7534383" cy="3885421"/>
          </a:xfrm>
          <a:prstGeom prst="rect">
            <a:avLst/>
          </a:prstGeom>
        </p:spPr>
      </p:pic>
      <p:sp>
        <p:nvSpPr>
          <p:cNvPr id="6" name="Speech Bubble: Rectangle with Corners Rounded 5">
            <a:extLst>
              <a:ext uri="{FF2B5EF4-FFF2-40B4-BE49-F238E27FC236}">
                <a16:creationId xmlns:a16="http://schemas.microsoft.com/office/drawing/2014/main" id="{D6FC3C98-B338-B4EB-B06F-FC1CF886718B}"/>
              </a:ext>
            </a:extLst>
          </p:cNvPr>
          <p:cNvSpPr/>
          <p:nvPr/>
        </p:nvSpPr>
        <p:spPr>
          <a:xfrm rot="-5400000" flipV="1">
            <a:off x="9547194" y="1437164"/>
            <a:ext cx="1129219" cy="2569083"/>
          </a:xfrm>
          <a:prstGeom prst="wedgeRoundRect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DED06067-6B75-B454-1A05-3BD565B85A4F}"/>
              </a:ext>
            </a:extLst>
          </p:cNvPr>
          <p:cNvSpPr/>
          <p:nvPr/>
        </p:nvSpPr>
        <p:spPr>
          <a:xfrm rot="-5400000" flipH="1" flipV="1">
            <a:off x="9487262" y="4383375"/>
            <a:ext cx="1208156" cy="2611892"/>
          </a:xfrm>
          <a:prstGeom prst="wedgeRoundRect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527BE2E9-0FF2-4761-A7F2-4E465B948E3A}"/>
              </a:ext>
            </a:extLst>
          </p:cNvPr>
          <p:cNvSpPr/>
          <p:nvPr/>
        </p:nvSpPr>
        <p:spPr>
          <a:xfrm rot="-5400000" flipV="1">
            <a:off x="9294622" y="2871265"/>
            <a:ext cx="1625801" cy="2611893"/>
          </a:xfrm>
          <a:prstGeom prst="wedgeRoundRect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with Corners Rounded 10">
            <a:extLst>
              <a:ext uri="{FF2B5EF4-FFF2-40B4-BE49-F238E27FC236}">
                <a16:creationId xmlns:a16="http://schemas.microsoft.com/office/drawing/2014/main" id="{1742D631-EC61-36E1-854D-70B928DE82FB}"/>
              </a:ext>
            </a:extLst>
          </p:cNvPr>
          <p:cNvSpPr/>
          <p:nvPr/>
        </p:nvSpPr>
        <p:spPr>
          <a:xfrm rot="10800000" flipH="1" flipV="1">
            <a:off x="2786716" y="2169193"/>
            <a:ext cx="2834893" cy="1575916"/>
          </a:xfrm>
          <a:prstGeom prst="wedgeRoundRect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with Corners Rounded 11">
            <a:extLst>
              <a:ext uri="{FF2B5EF4-FFF2-40B4-BE49-F238E27FC236}">
                <a16:creationId xmlns:a16="http://schemas.microsoft.com/office/drawing/2014/main" id="{0F290F9C-ED68-F6F0-C4FD-2D632235A4C8}"/>
              </a:ext>
            </a:extLst>
          </p:cNvPr>
          <p:cNvSpPr/>
          <p:nvPr/>
        </p:nvSpPr>
        <p:spPr>
          <a:xfrm rot="10800000" flipH="1" flipV="1">
            <a:off x="5971704" y="1561306"/>
            <a:ext cx="2381119" cy="985150"/>
          </a:xfrm>
          <a:prstGeom prst="wedgeRoundRect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7E77DE5B-109C-B108-696A-A2B274F428E0}"/>
              </a:ext>
            </a:extLst>
          </p:cNvPr>
          <p:cNvSpPr txBox="1">
            <a:spLocks/>
          </p:cNvSpPr>
          <p:nvPr/>
        </p:nvSpPr>
        <p:spPr>
          <a:xfrm>
            <a:off x="3046729" y="2277689"/>
            <a:ext cx="2240719" cy="146085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2"/>
                </a:solidFill>
                <a:latin typeface="Calibri"/>
                <a:ea typeface="Calibri"/>
                <a:cs typeface="Calibri"/>
              </a:rPr>
              <a:t>Circular markers will be displayed on the map at the locations of each city. The size and color will vary depending on the number of bicycles available for rent.</a:t>
            </a:r>
            <a:endParaRPr lang="en-US">
              <a:solidFill>
                <a:schemeClr val="bg2"/>
              </a:solidFill>
              <a:latin typeface="Calibri"/>
              <a:ea typeface="Calibri"/>
              <a:cs typeface="Calibri"/>
            </a:endParaRPr>
          </a:p>
        </p:txBody>
      </p:sp>
      <p:sp>
        <p:nvSpPr>
          <p:cNvPr id="21" name="Content Placeholder 2">
            <a:extLst>
              <a:ext uri="{FF2B5EF4-FFF2-40B4-BE49-F238E27FC236}">
                <a16:creationId xmlns:a16="http://schemas.microsoft.com/office/drawing/2014/main" id="{D2F0A462-7438-5558-ECCD-73998C1620B7}"/>
              </a:ext>
            </a:extLst>
          </p:cNvPr>
          <p:cNvSpPr txBox="1">
            <a:spLocks/>
          </p:cNvSpPr>
          <p:nvPr/>
        </p:nvSpPr>
        <p:spPr>
          <a:xfrm>
            <a:off x="6094730" y="1712609"/>
            <a:ext cx="2086606" cy="71598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2"/>
                </a:solidFill>
                <a:latin typeface="IBM Plex Sans"/>
                <a:ea typeface="Calibri"/>
                <a:cs typeface="Calibri"/>
              </a:rPr>
              <a:t>Select a city by drilling down. ALL displays a world map.</a:t>
            </a:r>
            <a:endParaRPr lang="en-US" dirty="0">
              <a:solidFill>
                <a:schemeClr val="bg2"/>
              </a:solidFill>
              <a:latin typeface="IBM Plex Sans"/>
            </a:endParaRPr>
          </a:p>
        </p:txBody>
      </p:sp>
      <p:sp>
        <p:nvSpPr>
          <p:cNvPr id="23" name="Content Placeholder 2">
            <a:extLst>
              <a:ext uri="{FF2B5EF4-FFF2-40B4-BE49-F238E27FC236}">
                <a16:creationId xmlns:a16="http://schemas.microsoft.com/office/drawing/2014/main" id="{7F9FCEFB-AA7E-B2F3-EC8E-DA9CC7D3104B}"/>
              </a:ext>
            </a:extLst>
          </p:cNvPr>
          <p:cNvSpPr txBox="1">
            <a:spLocks/>
          </p:cNvSpPr>
          <p:nvPr/>
        </p:nvSpPr>
        <p:spPr>
          <a:xfrm>
            <a:off x="9048550" y="2286250"/>
            <a:ext cx="2206471" cy="100708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2"/>
                </a:solidFill>
                <a:latin typeface="IBM Plex Sans"/>
                <a:ea typeface="Calibri"/>
                <a:cs typeface="Calibri"/>
              </a:rPr>
              <a:t>Static temperature trend line: </a:t>
            </a:r>
            <a:endParaRPr lang="en-US" dirty="0">
              <a:solidFill>
                <a:schemeClr val="bg2"/>
              </a:solidFill>
              <a:ea typeface="Calibri"/>
              <a:cs typeface="Calibri"/>
            </a:endParaRPr>
          </a:p>
          <a:p>
            <a:pPr marL="0" indent="0">
              <a:buNone/>
            </a:pPr>
            <a:r>
              <a:rPr lang="en-US" sz="1600" dirty="0">
                <a:solidFill>
                  <a:schemeClr val="bg2"/>
                </a:solidFill>
                <a:latin typeface="IBM Plex Sans"/>
                <a:ea typeface="Calibri"/>
                <a:cs typeface="Calibri"/>
              </a:rPr>
              <a:t>the temperature trend in the next 5-days.</a:t>
            </a:r>
            <a:endParaRPr lang="en-US">
              <a:solidFill>
                <a:schemeClr val="bg2"/>
              </a:solidFill>
            </a:endParaRPr>
          </a:p>
        </p:txBody>
      </p:sp>
      <p:sp>
        <p:nvSpPr>
          <p:cNvPr id="24" name="Content Placeholder 2">
            <a:extLst>
              <a:ext uri="{FF2B5EF4-FFF2-40B4-BE49-F238E27FC236}">
                <a16:creationId xmlns:a16="http://schemas.microsoft.com/office/drawing/2014/main" id="{56F68837-5686-F5AB-D272-1DD122E6C5FE}"/>
              </a:ext>
            </a:extLst>
          </p:cNvPr>
          <p:cNvSpPr txBox="1">
            <a:spLocks/>
          </p:cNvSpPr>
          <p:nvPr/>
        </p:nvSpPr>
        <p:spPr>
          <a:xfrm>
            <a:off x="9048550" y="3553396"/>
            <a:ext cx="2206469" cy="136667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2"/>
                </a:solidFill>
                <a:latin typeface="IBM Plex Sans"/>
                <a:ea typeface="Calibri"/>
                <a:cs typeface="Calibri"/>
              </a:rPr>
              <a:t>Interactive bike-sharing demand prediction trend line: </a:t>
            </a:r>
            <a:endParaRPr lang="en-US" dirty="0">
              <a:solidFill>
                <a:schemeClr val="bg2"/>
              </a:solidFill>
              <a:ea typeface="Calibri"/>
              <a:cs typeface="Calibri"/>
            </a:endParaRPr>
          </a:p>
          <a:p>
            <a:pPr marL="0" indent="0">
              <a:buNone/>
            </a:pPr>
            <a:r>
              <a:rPr lang="en-US" sz="1600" dirty="0">
                <a:solidFill>
                  <a:schemeClr val="bg2"/>
                </a:solidFill>
                <a:latin typeface="IBM Plex Sans"/>
                <a:ea typeface="Calibri"/>
                <a:cs typeface="Calibri"/>
              </a:rPr>
              <a:t>You can see its bike-sharing demand and datetime</a:t>
            </a:r>
            <a:endParaRPr lang="en-US" dirty="0">
              <a:solidFill>
                <a:schemeClr val="bg2"/>
              </a:solidFill>
            </a:endParaRPr>
          </a:p>
        </p:txBody>
      </p:sp>
      <p:sp>
        <p:nvSpPr>
          <p:cNvPr id="25" name="Content Placeholder 2">
            <a:extLst>
              <a:ext uri="{FF2B5EF4-FFF2-40B4-BE49-F238E27FC236}">
                <a16:creationId xmlns:a16="http://schemas.microsoft.com/office/drawing/2014/main" id="{5AC18D75-5A5C-A35F-DB04-2C9DFAFDF324}"/>
              </a:ext>
            </a:extLst>
          </p:cNvPr>
          <p:cNvSpPr txBox="1">
            <a:spLocks/>
          </p:cNvSpPr>
          <p:nvPr/>
        </p:nvSpPr>
        <p:spPr>
          <a:xfrm>
            <a:off x="9048550" y="5222946"/>
            <a:ext cx="2189347" cy="104988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2"/>
                </a:solidFill>
                <a:latin typeface="IBM Plex Sans"/>
                <a:ea typeface="Calibri"/>
                <a:cs typeface="Calibri"/>
              </a:rPr>
              <a:t>Humidity and bike-sharing demand prediction correlation plot: </a:t>
            </a:r>
            <a:endParaRPr lang="en-US" dirty="0">
              <a:solidFill>
                <a:schemeClr val="bg2"/>
              </a:solidFill>
              <a:ea typeface="Calibri"/>
              <a:cs typeface="Calibri"/>
            </a:endParaRPr>
          </a:p>
          <a:p>
            <a:pPr marL="0" indent="0">
              <a:buNone/>
            </a:pPr>
            <a:r>
              <a:rPr lang="en-US" sz="1600" dirty="0">
                <a:solidFill>
                  <a:schemeClr val="bg2"/>
                </a:solidFill>
                <a:latin typeface="IBM Plex Sans"/>
                <a:ea typeface="Calibri"/>
                <a:cs typeface="Calibri"/>
              </a:rPr>
              <a:t>Using a prediction model</a:t>
            </a:r>
            <a:endParaRPr lang="en-US">
              <a:solidFill>
                <a:schemeClr val="bg2"/>
              </a:solidFill>
            </a:endParaRPr>
          </a:p>
        </p:txBody>
      </p:sp>
    </p:spTree>
    <p:custDataLst>
      <p:tags r:id="rId1"/>
    </p:custDataLst>
    <p:extLst>
      <p:ext uri="{BB962C8B-B14F-4D97-AF65-F5344CB8AC3E}">
        <p14:creationId xmlns:p14="http://schemas.microsoft.com/office/powerpoint/2010/main" val="69251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6) CONCLUSION</a:t>
            </a:r>
            <a:endParaRPr lang="en-US" dirty="0"/>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368445" y="1718163"/>
            <a:ext cx="6985355" cy="455649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atin typeface="IBM Plex Sans"/>
              </a:rPr>
              <a:t>The number of bicycle rentals is greatly affected by the season and weather.  </a:t>
            </a:r>
            <a:endParaRPr lang="en-US"/>
          </a:p>
          <a:p>
            <a:r>
              <a:rPr lang="en-US">
                <a:latin typeface="IBM Plex Sans"/>
              </a:rPr>
              <a:t>Usage rates decline in winter.</a:t>
            </a:r>
            <a:endParaRPr lang="en-US"/>
          </a:p>
          <a:p>
            <a:r>
              <a:rPr lang="en-US" dirty="0">
                <a:latin typeface="IBM Plex Sans"/>
              </a:rPr>
              <a:t>Usage is higher on weekdays than on holidays.</a:t>
            </a:r>
            <a:endParaRPr lang="en-US" dirty="0"/>
          </a:p>
          <a:p>
            <a:r>
              <a:rPr lang="en-US" dirty="0">
                <a:latin typeface="IBM Plex Sans"/>
              </a:rPr>
              <a:t>The number of rentals per day is lower than the overall average.</a:t>
            </a:r>
            <a:endParaRPr lang="en-US" dirty="0"/>
          </a:p>
          <a:p>
            <a:r>
              <a:rPr lang="en-US" dirty="0">
                <a:latin typeface="IBM Plex Sans"/>
              </a:rPr>
              <a:t>There is a pattern of growth, with usage concentrated during commuting hours.</a:t>
            </a:r>
            <a:endParaRPr lang="en-US" dirty="0"/>
          </a:p>
          <a:p>
            <a:r>
              <a:rPr lang="en-US" dirty="0">
                <a:latin typeface="IBM Plex Sans"/>
              </a:rPr>
              <a:t>By checking the app for rental forecasts for the next few days, you can ensure that you have enough supply.</a:t>
            </a:r>
            <a:endParaRPr lang="en-US" dirty="0"/>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7) APPENDIX</a:t>
            </a:r>
            <a:endParaRPr lang="en-US" dirty="0"/>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4544291" y="1825625"/>
            <a:ext cx="68095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latin typeface="IBM Plex Sans"/>
              </a:rPr>
              <a:t>Includes the following explanations</a:t>
            </a:r>
            <a:endParaRPr lang="en-US"/>
          </a:p>
          <a:p>
            <a:r>
              <a:rPr lang="en-US" dirty="0">
                <a:latin typeface="IBM Plex Sans"/>
              </a:rPr>
              <a:t>Results for the entire dataset: Details of "</a:t>
            </a:r>
            <a:r>
              <a:rPr lang="en-US" dirty="0" err="1">
                <a:latin typeface="IBM Plex Sans"/>
              </a:rPr>
              <a:t>seoul_bike_sharing</a:t>
            </a:r>
            <a:r>
              <a:rPr lang="en-US" dirty="0">
                <a:latin typeface="IBM Plex Sans"/>
              </a:rPr>
              <a:t>" dataset</a:t>
            </a:r>
            <a:endParaRPr lang="en-US" dirty="0">
              <a:solidFill>
                <a:srgbClr val="000000"/>
              </a:solidFill>
              <a:latin typeface="IBM Plex Sans"/>
            </a:endParaRPr>
          </a:p>
          <a:p>
            <a:r>
              <a:rPr lang="en-US" dirty="0">
                <a:latin typeface="IBM Plex Sans"/>
              </a:rPr>
              <a:t>Calculate the daily total rainfall and snowfall with SQL query</a:t>
            </a:r>
          </a:p>
          <a:p>
            <a:r>
              <a:rPr lang="en-US" dirty="0">
                <a:latin typeface="IBM Plex Sans"/>
              </a:rPr>
              <a:t>Linear regression prediction model: R syntax for basic polynomial regression and numerical comparison table for six models</a:t>
            </a:r>
            <a:endParaRPr lang="en-US" dirty="0"/>
          </a:p>
        </p:txBody>
      </p:sp>
      <p:pic>
        <p:nvPicPr>
          <p:cNvPr id="11" name="Content Placeholder 3">
            <a:extLst>
              <a:ext uri="{FF2B5EF4-FFF2-40B4-BE49-F238E27FC236}">
                <a16:creationId xmlns:a16="http://schemas.microsoft.com/office/drawing/2014/main" id="{E8E550E5-7A15-A106-D083-8C1433A790A1}"/>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latin typeface="IBM Plex Sans SemiBold"/>
              </a:rPr>
              <a:t>OVERALL FINDINGS IN DATASET</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833354" y="1659548"/>
            <a:ext cx="9128369" cy="502262"/>
          </a:xfrm>
        </p:spPr>
        <p:txBody>
          <a:bodyPr vert="horz" lIns="91440" tIns="45720" rIns="91440" bIns="45720" rtlCol="0" anchor="t">
            <a:normAutofit/>
          </a:bodyPr>
          <a:lstStyle/>
          <a:p>
            <a:pPr marL="0" indent="0">
              <a:buNone/>
            </a:pPr>
            <a:r>
              <a:rPr lang="en-US">
                <a:latin typeface="IBM Plex Sans"/>
              </a:rPr>
              <a:t>Details of "seoul_bike_sharing" dataset</a:t>
            </a:r>
            <a:endParaRPr lang="en-US"/>
          </a:p>
        </p:txBody>
      </p:sp>
      <p:pic>
        <p:nvPicPr>
          <p:cNvPr id="7" name="Picture 6" descr="A graph of a bike rental&#10;&#10;AI-generated content may be incorrect.">
            <a:extLst>
              <a:ext uri="{FF2B5EF4-FFF2-40B4-BE49-F238E27FC236}">
                <a16:creationId xmlns:a16="http://schemas.microsoft.com/office/drawing/2014/main" id="{1B277FE6-B215-E45B-A3B2-836DF8070271}"/>
              </a:ext>
            </a:extLst>
          </p:cNvPr>
          <p:cNvPicPr>
            <a:picLocks noChangeAspect="1"/>
          </p:cNvPicPr>
          <p:nvPr/>
        </p:nvPicPr>
        <p:blipFill>
          <a:blip r:embed="rId3"/>
          <a:stretch>
            <a:fillRect/>
          </a:stretch>
        </p:blipFill>
        <p:spPr>
          <a:xfrm>
            <a:off x="858471" y="2161565"/>
            <a:ext cx="4164136" cy="4117488"/>
          </a:xfrm>
          <a:prstGeom prst="rect">
            <a:avLst/>
          </a:prstGeom>
        </p:spPr>
      </p:pic>
      <p:pic>
        <p:nvPicPr>
          <p:cNvPr id="8" name="Picture 7" descr="A graph of a bike count&#10;&#10;AI-generated content may be incorrect.">
            <a:extLst>
              <a:ext uri="{FF2B5EF4-FFF2-40B4-BE49-F238E27FC236}">
                <a16:creationId xmlns:a16="http://schemas.microsoft.com/office/drawing/2014/main" id="{0272A18B-E598-5120-BBDC-0F3E45DE74FD}"/>
              </a:ext>
            </a:extLst>
          </p:cNvPr>
          <p:cNvPicPr>
            <a:picLocks noChangeAspect="1"/>
          </p:cNvPicPr>
          <p:nvPr/>
        </p:nvPicPr>
        <p:blipFill>
          <a:blip r:embed="rId4"/>
          <a:stretch>
            <a:fillRect/>
          </a:stretch>
        </p:blipFill>
        <p:spPr>
          <a:xfrm>
            <a:off x="5206022" y="3552824"/>
            <a:ext cx="3186724" cy="2741736"/>
          </a:xfrm>
          <a:prstGeom prst="rect">
            <a:avLst/>
          </a:prstGeom>
        </p:spPr>
      </p:pic>
      <p:sp>
        <p:nvSpPr>
          <p:cNvPr id="10" name="Content Placeholder 2">
            <a:extLst>
              <a:ext uri="{FF2B5EF4-FFF2-40B4-BE49-F238E27FC236}">
                <a16:creationId xmlns:a16="http://schemas.microsoft.com/office/drawing/2014/main" id="{6D67EB86-5D98-184E-C01B-9633CE348C38}"/>
              </a:ext>
            </a:extLst>
          </p:cNvPr>
          <p:cNvSpPr txBox="1">
            <a:spLocks/>
          </p:cNvSpPr>
          <p:nvPr/>
        </p:nvSpPr>
        <p:spPr>
          <a:xfrm>
            <a:off x="5508908" y="2349256"/>
            <a:ext cx="5836139" cy="10591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000" dirty="0">
                <a:latin typeface="IBM Plex Sans"/>
              </a:rPr>
              <a:t>← There are many outliers at night in summer and during the day in autumn.</a:t>
            </a:r>
            <a:endParaRPr lang="en-US" sz="2000"/>
          </a:p>
          <a:p>
            <a:pPr marL="0" indent="0">
              <a:buNone/>
            </a:pPr>
            <a:r>
              <a:rPr lang="en-US" sz="2000" dirty="0">
                <a:latin typeface="IBM Plex Sans"/>
              </a:rPr>
              <a:t>↓ Histogram of total motorcycle rentals</a:t>
            </a:r>
            <a:endParaRPr lang="en-US" sz="2000" dirty="0"/>
          </a:p>
        </p:txBody>
      </p:sp>
      <p:sp>
        <p:nvSpPr>
          <p:cNvPr id="11" name="Content Placeholder 2">
            <a:extLst>
              <a:ext uri="{FF2B5EF4-FFF2-40B4-BE49-F238E27FC236}">
                <a16:creationId xmlns:a16="http://schemas.microsoft.com/office/drawing/2014/main" id="{01D8A226-4547-F34C-E309-030AFD99F055}"/>
              </a:ext>
            </a:extLst>
          </p:cNvPr>
          <p:cNvSpPr txBox="1">
            <a:spLocks/>
          </p:cNvSpPr>
          <p:nvPr/>
        </p:nvSpPr>
        <p:spPr>
          <a:xfrm>
            <a:off x="8429907" y="3550871"/>
            <a:ext cx="3042140" cy="272964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r>
              <a:rPr lang="en-US" sz="2000" dirty="0">
                <a:latin typeface="IBM Plex Sans"/>
              </a:rPr>
              <a:t>“More days with values below the average” = Moderate usage on a daily basis.</a:t>
            </a:r>
            <a:endParaRPr lang="en-US" sz="2000" dirty="0"/>
          </a:p>
          <a:p>
            <a:pPr marL="342900" indent="-342900"/>
            <a:endParaRPr lang="en-US" sz="2000" dirty="0">
              <a:latin typeface="IBM Plex Sans"/>
            </a:endParaRPr>
          </a:p>
          <a:p>
            <a:pPr marL="342900" indent="-342900"/>
            <a:r>
              <a:rPr lang="en-US" sz="2000" dirty="0">
                <a:latin typeface="IBM Plex Sans"/>
              </a:rPr>
              <a:t>“Multiple peaks” = Analysis should be divided by conditions such as time of day, day of the week, and weather.</a:t>
            </a:r>
            <a:endParaRPr lang="en-US" sz="2000"/>
          </a:p>
          <a:p>
            <a:pPr marL="342900" indent="-342900"/>
            <a:endParaRPr lang="en-US" sz="2000" dirty="0">
              <a:latin typeface="IBM Plex Sans"/>
            </a:endParaRPr>
          </a:p>
          <a:p>
            <a:pPr marL="342900" indent="-342900"/>
            <a:r>
              <a:rPr lang="en-US" sz="2000" dirty="0">
                <a:latin typeface="IBM Plex Sans"/>
              </a:rPr>
              <a:t>“Long right tail” = The impact of unusual days (events, holidays, etc.) is significant, so this can be utilized for anomaly detection and peak prediction.</a:t>
            </a:r>
            <a:endParaRPr lang="en-US" sz="2000"/>
          </a:p>
        </p:txBody>
      </p:sp>
    </p:spTree>
    <p:custDataLst>
      <p:tags r:id="rId1"/>
    </p:custDataLst>
    <p:extLst>
      <p:ext uri="{BB962C8B-B14F-4D97-AF65-F5344CB8AC3E}">
        <p14:creationId xmlns:p14="http://schemas.microsoft.com/office/powerpoint/2010/main" val="386563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44EED-CD18-1433-C846-6AACB38F6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11E12-1009-3F7B-1F39-673648FAAB27}"/>
              </a:ext>
            </a:extLst>
          </p:cNvPr>
          <p:cNvSpPr>
            <a:spLocks noGrp="1"/>
          </p:cNvSpPr>
          <p:nvPr>
            <p:ph type="title"/>
          </p:nvPr>
        </p:nvSpPr>
        <p:spPr>
          <a:xfrm>
            <a:off x="838200" y="365125"/>
            <a:ext cx="10515600" cy="1325563"/>
          </a:xfrm>
        </p:spPr>
        <p:txBody>
          <a:bodyPr/>
          <a:lstStyle/>
          <a:p>
            <a:r>
              <a:rPr lang="en-US" b="0" dirty="0">
                <a:latin typeface="IBM Plex Sans SemiBold"/>
              </a:rPr>
              <a:t>The daily total rainfall and snowfall</a:t>
            </a:r>
            <a:endParaRPr lang="en-US" dirty="0"/>
          </a:p>
        </p:txBody>
      </p:sp>
      <p:sp>
        <p:nvSpPr>
          <p:cNvPr id="3" name="Content Placeholder 2">
            <a:extLst>
              <a:ext uri="{FF2B5EF4-FFF2-40B4-BE49-F238E27FC236}">
                <a16:creationId xmlns:a16="http://schemas.microsoft.com/office/drawing/2014/main" id="{3509DE3D-C8C6-4662-600A-FC2165FD1CF9}"/>
              </a:ext>
            </a:extLst>
          </p:cNvPr>
          <p:cNvSpPr>
            <a:spLocks noGrp="1"/>
          </p:cNvSpPr>
          <p:nvPr>
            <p:ph sz="half" idx="1"/>
          </p:nvPr>
        </p:nvSpPr>
        <p:spPr>
          <a:xfrm>
            <a:off x="833354" y="1679086"/>
            <a:ext cx="4585677" cy="482724"/>
          </a:xfrm>
        </p:spPr>
        <p:txBody>
          <a:bodyPr vert="horz" lIns="91440" tIns="45720" rIns="91440" bIns="45720" rtlCol="0" anchor="t">
            <a:normAutofit/>
          </a:bodyPr>
          <a:lstStyle/>
          <a:p>
            <a:pPr marL="0" indent="0">
              <a:buNone/>
            </a:pPr>
            <a:r>
              <a:rPr lang="en-US" dirty="0">
                <a:latin typeface="IBM Plex Sans"/>
              </a:rPr>
              <a:t>To check the effects</a:t>
            </a:r>
            <a:endParaRPr lang="en-US" dirty="0"/>
          </a:p>
        </p:txBody>
      </p:sp>
      <p:pic>
        <p:nvPicPr>
          <p:cNvPr id="4" name="Picture 3" descr="A graph of different colored lines&#10;&#10;AI-generated content may be incorrect.">
            <a:extLst>
              <a:ext uri="{FF2B5EF4-FFF2-40B4-BE49-F238E27FC236}">
                <a16:creationId xmlns:a16="http://schemas.microsoft.com/office/drawing/2014/main" id="{9D4383DF-E60E-05EE-6F2C-3D686BF257B9}"/>
              </a:ext>
            </a:extLst>
          </p:cNvPr>
          <p:cNvPicPr>
            <a:picLocks noChangeAspect="1"/>
          </p:cNvPicPr>
          <p:nvPr/>
        </p:nvPicPr>
        <p:blipFill>
          <a:blip r:embed="rId3"/>
          <a:stretch>
            <a:fillRect/>
          </a:stretch>
        </p:blipFill>
        <p:spPr>
          <a:xfrm>
            <a:off x="1001711" y="2162053"/>
            <a:ext cx="4102345" cy="3979741"/>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F050C53C-F4F3-5BC1-28A0-5A985A357BB9}"/>
              </a:ext>
            </a:extLst>
          </p:cNvPr>
          <p:cNvPicPr>
            <a:picLocks noChangeAspect="1"/>
          </p:cNvPicPr>
          <p:nvPr/>
        </p:nvPicPr>
        <p:blipFill>
          <a:blip r:embed="rId4"/>
          <a:stretch>
            <a:fillRect/>
          </a:stretch>
        </p:blipFill>
        <p:spPr>
          <a:xfrm>
            <a:off x="5716773" y="1690077"/>
            <a:ext cx="5340224" cy="4708770"/>
          </a:xfrm>
          <a:prstGeom prst="rect">
            <a:avLst/>
          </a:prstGeom>
        </p:spPr>
      </p:pic>
    </p:spTree>
    <p:custDataLst>
      <p:tags r:id="rId1"/>
    </p:custDataLst>
    <p:extLst>
      <p:ext uri="{BB962C8B-B14F-4D97-AF65-F5344CB8AC3E}">
        <p14:creationId xmlns:p14="http://schemas.microsoft.com/office/powerpoint/2010/main" val="385702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kern="1200">
                <a:latin typeface="IBM Plex Sans SemiBold" panose="020B0503050203000203" pitchFamily="34" charset="0"/>
                <a:ea typeface="IBM Plex Sans SemiBold" panose="020B0503050203000203" pitchFamily="34" charset="0"/>
                <a:cs typeface="IBM Plex Sans SemiBold" panose="020B0503050203000203" pitchFamily="34" charset="0"/>
              </a:rPr>
              <a:t>Linear regression prediction model</a:t>
            </a:r>
          </a:p>
        </p:txBody>
      </p:sp>
      <p:pic>
        <p:nvPicPr>
          <p:cNvPr id="2" name="Picture 1" descr="A screenshot of a computer code&#10;&#10;AI-generated content may be incorrect.">
            <a:extLst>
              <a:ext uri="{FF2B5EF4-FFF2-40B4-BE49-F238E27FC236}">
                <a16:creationId xmlns:a16="http://schemas.microsoft.com/office/drawing/2014/main" id="{3EED20F2-1F64-9462-365A-CC8AF25772A3}"/>
              </a:ext>
            </a:extLst>
          </p:cNvPr>
          <p:cNvPicPr>
            <a:picLocks noChangeAspect="1"/>
          </p:cNvPicPr>
          <p:nvPr/>
        </p:nvPicPr>
        <p:blipFill>
          <a:blip r:embed="rId3"/>
          <a:srcRect r="10185" b="2"/>
          <a:stretch>
            <a:fillRect/>
          </a:stretch>
        </p:blipFill>
        <p:spPr>
          <a:xfrm>
            <a:off x="838200" y="1600200"/>
            <a:ext cx="5181600" cy="4572000"/>
          </a:xfrm>
          <a:prstGeom prst="rect">
            <a:avLst/>
          </a:prstGeom>
          <a:noFill/>
        </p:spPr>
      </p:pic>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6123354" y="3280507"/>
            <a:ext cx="5230446" cy="28916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IBM Plex Sans"/>
              </a:rPr>
              <a:t>Based on the comparison results of the six models,</a:t>
            </a:r>
            <a:endParaRPr lang="en-US" sz="2400" dirty="0"/>
          </a:p>
          <a:p>
            <a:r>
              <a:rPr lang="en-US" sz="2400" dirty="0">
                <a:latin typeface="IBM Plex Sans"/>
              </a:rPr>
              <a:t>we determined that </a:t>
            </a:r>
            <a:r>
              <a:rPr lang="en-US" sz="2400" b="1" dirty="0">
                <a:latin typeface="IBM Plex Sans"/>
              </a:rPr>
              <a:t>model 6</a:t>
            </a:r>
            <a:r>
              <a:rPr lang="en-US" sz="2400" dirty="0">
                <a:latin typeface="IBM Plex Sans"/>
              </a:rPr>
              <a:t>, which added elastic net to the base </a:t>
            </a:r>
            <a:r>
              <a:rPr lang="en-US" sz="2400" dirty="0" err="1">
                <a:latin typeface="IBM Plex Sans"/>
              </a:rPr>
              <a:t>polyomial</a:t>
            </a:r>
            <a:r>
              <a:rPr lang="en-US" sz="2400" dirty="0">
                <a:latin typeface="IBM Plex Sans"/>
              </a:rPr>
              <a:t> (6th order, log transformation, interaction term) and cross-validation, was </a:t>
            </a:r>
            <a:r>
              <a:rPr lang="en-US" sz="2400" b="1" dirty="0">
                <a:latin typeface="IBM Plex Sans"/>
              </a:rPr>
              <a:t>the most optimal</a:t>
            </a:r>
            <a:r>
              <a:rPr lang="en-US" sz="2400" dirty="0">
                <a:latin typeface="IBM Plex Sans"/>
              </a:rPr>
              <a:t>.</a:t>
            </a:r>
          </a:p>
        </p:txBody>
      </p:sp>
      <p:pic>
        <p:nvPicPr>
          <p:cNvPr id="3" name="Picture 2">
            <a:extLst>
              <a:ext uri="{FF2B5EF4-FFF2-40B4-BE49-F238E27FC236}">
                <a16:creationId xmlns:a16="http://schemas.microsoft.com/office/drawing/2014/main" id="{083D0FFF-F2FD-EC86-FBF5-E16C0330F5C0}"/>
              </a:ext>
            </a:extLst>
          </p:cNvPr>
          <p:cNvPicPr>
            <a:picLocks noChangeAspect="1"/>
          </p:cNvPicPr>
          <p:nvPr/>
        </p:nvPicPr>
        <p:blipFill>
          <a:blip r:embed="rId4"/>
          <a:stretch>
            <a:fillRect/>
          </a:stretch>
        </p:blipFill>
        <p:spPr>
          <a:xfrm>
            <a:off x="6318127" y="1595438"/>
            <a:ext cx="4889745" cy="1488587"/>
          </a:xfrm>
          <a:prstGeom prst="rect">
            <a:avLst/>
          </a:prstGeom>
        </p:spPr>
      </p:pic>
    </p:spTree>
    <p:custDataLst>
      <p:tags r:id="rId1"/>
    </p:custDataLst>
    <p:extLst>
      <p:ext uri="{BB962C8B-B14F-4D97-AF65-F5344CB8AC3E}">
        <p14:creationId xmlns:p14="http://schemas.microsoft.com/office/powerpoint/2010/main" val="194590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23354" y="1825625"/>
            <a:ext cx="5230446" cy="40680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AutoNum type="arabicParenR"/>
            </a:pPr>
            <a:r>
              <a:rPr lang="en-US" sz="2200" dirty="0"/>
              <a:t>Executive Summary</a:t>
            </a:r>
            <a:endParaRPr lang="en-US"/>
          </a:p>
          <a:p>
            <a:pPr marL="457200" indent="-457200">
              <a:buAutoNum type="arabicParenR"/>
            </a:pPr>
            <a:r>
              <a:rPr lang="en-US" sz="2200" dirty="0"/>
              <a:t>Introduction</a:t>
            </a:r>
          </a:p>
          <a:p>
            <a:pPr marL="457200" indent="-457200">
              <a:buAutoNum type="arabicParenR"/>
            </a:pPr>
            <a:r>
              <a:rPr lang="en-US" sz="2200" dirty="0"/>
              <a:t>Methodology</a:t>
            </a:r>
          </a:p>
          <a:p>
            <a:pPr marL="457200" indent="-457200">
              <a:buAutoNum type="arabicParenR"/>
            </a:pPr>
            <a:r>
              <a:rPr lang="en-US" sz="2200" dirty="0"/>
              <a:t>Results</a:t>
            </a:r>
          </a:p>
          <a:p>
            <a:pPr marL="800100" lvl="1" indent="-342900">
              <a:buAutoNum type="arabicParenR"/>
            </a:pPr>
            <a:r>
              <a:rPr lang="en-US" sz="1800" dirty="0"/>
              <a:t>Visualization – Charts</a:t>
            </a:r>
          </a:p>
          <a:p>
            <a:pPr marL="800100" lvl="1" indent="-342900">
              <a:buAutoNum type="arabicParenR"/>
            </a:pPr>
            <a:r>
              <a:rPr lang="en-US" sz="1800" dirty="0"/>
              <a:t>Dashboard</a:t>
            </a:r>
          </a:p>
          <a:p>
            <a:pPr marL="457200" indent="-457200">
              <a:buAutoNum type="arabicParenR"/>
            </a:pPr>
            <a:r>
              <a:rPr lang="en-US" sz="2200" dirty="0"/>
              <a:t>Discussion</a:t>
            </a:r>
          </a:p>
          <a:p>
            <a:pPr marL="800100" lvl="1" indent="-342900">
              <a:buAutoNum type="arabicParenR"/>
            </a:pPr>
            <a:r>
              <a:rPr lang="en-US" sz="1800" dirty="0">
                <a:latin typeface="IBM Plex Sans"/>
              </a:rPr>
              <a:t>Selection of prediction models</a:t>
            </a:r>
            <a:endParaRPr lang="en-US" dirty="0"/>
          </a:p>
          <a:p>
            <a:pPr marL="800100" lvl="1" indent="-342900">
              <a:buAutoNum type="arabicParenR"/>
            </a:pPr>
            <a:r>
              <a:rPr lang="en-US" sz="1800" dirty="0">
                <a:latin typeface="IBM Plex Sans"/>
              </a:rPr>
              <a:t>Dashboard explanation</a:t>
            </a:r>
          </a:p>
          <a:p>
            <a:pPr marL="457200" indent="-457200">
              <a:buAutoNum type="arabicParenR"/>
            </a:pPr>
            <a:r>
              <a:rPr lang="en-US" sz="2200" dirty="0"/>
              <a:t>Conclusion</a:t>
            </a:r>
          </a:p>
          <a:p>
            <a:pPr marL="457200" indent="-457200">
              <a:buAutoNum type="arabicParenR"/>
            </a:pPr>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pPr marL="742950" indent="-742950">
              <a:buAutoNum type="arabicParenR"/>
            </a:pPr>
            <a:r>
              <a:rPr lang="en-US" dirty="0">
                <a:latin typeface="IBM Plex Sans SemiBold"/>
              </a:rPr>
              <a:t>EXECUTIVE SUMMARY</a:t>
            </a:r>
            <a:endParaRPr lang="en-US" dirty="0"/>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529305" y="1825624"/>
            <a:ext cx="6824495" cy="446544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latin typeface="IBM Plex Sans"/>
              </a:rPr>
              <a:t>Background</a:t>
            </a:r>
            <a:endParaRPr lang="en-US" sz="2200" b="1" dirty="0"/>
          </a:p>
          <a:p>
            <a:r>
              <a:rPr lang="en-US" sz="1800" dirty="0">
                <a:latin typeface="IBM Plex Sans"/>
              </a:rPr>
              <a:t>Bicycle rental services are available in many cities around the world. One of the key elements of this business is to ensure that users can use the service at any time. </a:t>
            </a:r>
            <a:endParaRPr lang="en-US" sz="1800" dirty="0"/>
          </a:p>
          <a:p>
            <a:r>
              <a:rPr lang="en-US" sz="1800" dirty="0">
                <a:latin typeface="IBM Plex Sans"/>
              </a:rPr>
              <a:t>In order to optimize supply, we will develop a program that predicts the number of bicycles needed in real time based on factors such as weather conditions.</a:t>
            </a:r>
            <a:endParaRPr lang="en-US" sz="1800"/>
          </a:p>
          <a:p>
            <a:pPr marL="0" indent="0">
              <a:buNone/>
            </a:pPr>
            <a:r>
              <a:rPr lang="en-US" sz="2200" b="1" dirty="0">
                <a:latin typeface="IBM Plex Sans"/>
              </a:rPr>
              <a:t>Summary of Results</a:t>
            </a:r>
            <a:endParaRPr lang="en-US" b="1" dirty="0"/>
          </a:p>
          <a:p>
            <a:r>
              <a:rPr lang="en-US" sz="1800" dirty="0">
                <a:latin typeface="IBM Plex Sans"/>
              </a:rPr>
              <a:t>The number of rentals is greatly affected by the season and weather. Usage decreases in winter. It is used more on weekdays than on holidays, so it is often used during commuting hours.</a:t>
            </a:r>
          </a:p>
          <a:p>
            <a:pPr marL="0" indent="0">
              <a:buNone/>
            </a:pPr>
            <a:r>
              <a:rPr lang="en-US" sz="2200" b="1" dirty="0">
                <a:latin typeface="IBM Plex Sans"/>
              </a:rPr>
              <a:t>Next Steps</a:t>
            </a:r>
            <a:endParaRPr lang="en-US" b="1" dirty="0"/>
          </a:p>
          <a:p>
            <a:r>
              <a:rPr lang="en-US" sz="1800" dirty="0">
                <a:latin typeface="IBM Plex Sans"/>
              </a:rPr>
              <a:t>Maintain equipment in winter and reuse bicycles in each region.</a:t>
            </a: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latin typeface="IBM Plex Sans SemiBold"/>
              </a:rPr>
              <a:t>2) INTRODUCTION</a:t>
            </a:r>
            <a:endParaRPr lang="en-US" dirty="0"/>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latin typeface="IBM Plex Mono Text"/>
              </a:rPr>
              <a:t>Bicycle rentals are available in many cities around the world. In each of these cities, it is important to ensure a steady supply so that people can always use rental bicycles.</a:t>
            </a:r>
            <a:endParaRPr lang="en-US" dirty="0">
              <a:solidFill>
                <a:schemeClr val="tx1"/>
              </a:solidFill>
            </a:endParaRPr>
          </a:p>
          <a:p>
            <a:r>
              <a:rPr lang="en-US" sz="2200" dirty="0">
                <a:solidFill>
                  <a:schemeClr val="tx1"/>
                </a:solidFill>
                <a:latin typeface="IBM Plex Mono Text"/>
              </a:rPr>
              <a:t>We will build a prediction model using bicycle sharing demand data sets and calculate current demand based on weather forecasts.</a:t>
            </a:r>
            <a:endParaRPr lang="en-US" dirty="0">
              <a:solidFill>
                <a:schemeClr val="tx1"/>
              </a:solidFill>
            </a:endParaRPr>
          </a:p>
          <a:p>
            <a:pPr marL="0" indent="0">
              <a:buNone/>
            </a:pPr>
            <a:r>
              <a:rPr lang="en-US" sz="2000" b="1" dirty="0">
                <a:solidFill>
                  <a:schemeClr val="tx1"/>
                </a:solidFill>
                <a:latin typeface="IBM Plex Mono Text"/>
                <a:cs typeface="Segoe UI"/>
              </a:rPr>
              <a:t>Objective</a:t>
            </a:r>
            <a:r>
              <a:rPr lang="en-US" sz="2000" dirty="0">
                <a:solidFill>
                  <a:schemeClr val="tx1"/>
                </a:solidFill>
                <a:latin typeface="Segoe UI"/>
                <a:cs typeface="Segoe UI"/>
              </a:rPr>
              <a:t>: Predicting the number of bicycles needed</a:t>
            </a:r>
            <a:endParaRPr lang="en-US" dirty="0">
              <a:solidFill>
                <a:schemeClr val="tx1"/>
              </a:solidFill>
            </a:endParaRPr>
          </a:p>
          <a:p>
            <a:pPr marL="0" indent="0">
              <a:buNone/>
            </a:pPr>
            <a:r>
              <a:rPr lang="en-US" sz="2000" b="1" dirty="0">
                <a:solidFill>
                  <a:schemeClr val="tx1"/>
                </a:solidFill>
                <a:latin typeface="Segoe UI"/>
                <a:cs typeface="Segoe UI"/>
              </a:rPr>
              <a:t>Hypothesis</a:t>
            </a:r>
            <a:r>
              <a:rPr lang="en-US" sz="2000" dirty="0">
                <a:solidFill>
                  <a:schemeClr val="tx1"/>
                </a:solidFill>
                <a:latin typeface="Segoe UI"/>
                <a:cs typeface="Segoe UI"/>
              </a:rPr>
              <a:t>: Greatly affected by weather</a:t>
            </a:r>
            <a:endParaRPr lang="en-US" dirty="0">
              <a:solidFill>
                <a:schemeClr val="tx1"/>
              </a:solidFill>
            </a:endParaRPr>
          </a:p>
          <a:p>
            <a:pPr marL="0" indent="0">
              <a:buNone/>
            </a:pPr>
            <a:r>
              <a:rPr lang="en-US" sz="1200" dirty="0">
                <a:solidFill>
                  <a:schemeClr val="bg1"/>
                </a:solidFill>
                <a:latin typeface="Arial"/>
                <a:cs typeface="Arial"/>
              </a:rPr>
              <a:t>Relevant Paper and Citation Request:</a:t>
            </a:r>
            <a:endParaRPr lang="en-US" dirty="0">
              <a:solidFill>
                <a:schemeClr val="bg1"/>
              </a:solidFill>
              <a:latin typeface="IBM Plex Mono Text"/>
              <a:cs typeface="Arial"/>
            </a:endParaRPr>
          </a:p>
          <a:p>
            <a:r>
              <a:rPr lang="en-US" sz="1200" dirty="0">
                <a:solidFill>
                  <a:schemeClr val="bg1"/>
                </a:solidFill>
                <a:latin typeface="Arial"/>
                <a:cs typeface="Arial"/>
              </a:rPr>
              <a:t>Sathishkumar V E, </a:t>
            </a:r>
            <a:r>
              <a:rPr lang="en-US" sz="1200" dirty="0" err="1">
                <a:solidFill>
                  <a:schemeClr val="bg1"/>
                </a:solidFill>
                <a:latin typeface="Arial"/>
                <a:cs typeface="Arial"/>
              </a:rPr>
              <a:t>Jangwoo</a:t>
            </a:r>
            <a:r>
              <a:rPr lang="en-US" sz="1200" dirty="0">
                <a:solidFill>
                  <a:schemeClr val="bg1"/>
                </a:solidFill>
                <a:latin typeface="Arial"/>
                <a:cs typeface="Arial"/>
              </a:rPr>
              <a:t> Park, and </a:t>
            </a:r>
            <a:r>
              <a:rPr lang="en-US" sz="1200" dirty="0" err="1">
                <a:solidFill>
                  <a:schemeClr val="bg1"/>
                </a:solidFill>
                <a:latin typeface="Arial"/>
                <a:cs typeface="Arial"/>
              </a:rPr>
              <a:t>Yongyun</a:t>
            </a:r>
            <a:r>
              <a:rPr lang="en-US" sz="1200" dirty="0">
                <a:solidFill>
                  <a:schemeClr val="bg1"/>
                </a:solidFill>
                <a:latin typeface="Arial"/>
                <a:cs typeface="Arial"/>
              </a:rPr>
              <a:t> Cho.</a:t>
            </a:r>
            <a:br>
              <a:rPr lang="en-US" sz="1200" dirty="0">
                <a:solidFill>
                  <a:schemeClr val="bg1"/>
                </a:solidFill>
                <a:latin typeface="Arial"/>
                <a:cs typeface="Arial"/>
              </a:rPr>
            </a:br>
            <a:r>
              <a:rPr lang="en-US" sz="1200" dirty="0">
                <a:solidFill>
                  <a:schemeClr val="bg1"/>
                </a:solidFill>
                <a:latin typeface="Arial"/>
                <a:cs typeface="Arial"/>
              </a:rPr>
              <a:t>Using data mining techniques for bike sharing demand prediction in metropolitan city. Computer Communications, Vol.153, pp.353-366, March, 2020</a:t>
            </a:r>
            <a:endParaRPr lang="en-US" dirty="0">
              <a:solidFill>
                <a:schemeClr val="bg1"/>
              </a:solidFill>
            </a:endParaRPr>
          </a:p>
          <a:p>
            <a:r>
              <a:rPr lang="en-US" sz="1200" dirty="0">
                <a:solidFill>
                  <a:schemeClr val="bg1"/>
                </a:solidFill>
                <a:latin typeface="Arial"/>
                <a:cs typeface="Arial"/>
              </a:rPr>
              <a:t>Sathishkumar V E and </a:t>
            </a:r>
            <a:r>
              <a:rPr lang="en-US" sz="1200" dirty="0" err="1">
                <a:solidFill>
                  <a:schemeClr val="bg1"/>
                </a:solidFill>
                <a:latin typeface="Arial"/>
                <a:cs typeface="Arial"/>
              </a:rPr>
              <a:t>Yongyun</a:t>
            </a:r>
            <a:r>
              <a:rPr lang="en-US" sz="1200" dirty="0">
                <a:solidFill>
                  <a:schemeClr val="bg1"/>
                </a:solidFill>
                <a:latin typeface="Arial"/>
                <a:cs typeface="Arial"/>
              </a:rPr>
              <a:t> Cho.</a:t>
            </a:r>
            <a:br>
              <a:rPr lang="en-US" sz="1200" dirty="0">
                <a:solidFill>
                  <a:schemeClr val="bg1"/>
                </a:solidFill>
                <a:latin typeface="Arial"/>
                <a:cs typeface="Arial"/>
              </a:rPr>
            </a:br>
            <a:r>
              <a:rPr lang="en-US" sz="1200" dirty="0">
                <a:solidFill>
                  <a:schemeClr val="bg1"/>
                </a:solidFill>
                <a:latin typeface="Arial"/>
                <a:cs typeface="Arial"/>
              </a:rPr>
              <a:t>A rule-based model for Seoul Bike sharing demand prediction using weather data European Journal of Remote Sensing, pp. 1-18, Feb, 2020</a:t>
            </a:r>
            <a:endParaRPr lang="en-US" dirty="0">
              <a:solidFill>
                <a:schemeClr val="bg1"/>
              </a:solidFill>
            </a:endParaRPr>
          </a:p>
          <a:p>
            <a:endParaRPr lang="en-US" sz="2200" dirty="0">
              <a:solidFill>
                <a:schemeClr val="bg1"/>
              </a:solidFill>
              <a:cs typeface="Aria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latin typeface="IBM Plex Sans SemiBold"/>
              </a:rPr>
              <a:t>3) 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285075" y="1825625"/>
            <a:ext cx="7068725"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Sans"/>
              </a:rPr>
              <a:t>Constructed a linear regression model based on the </a:t>
            </a:r>
            <a:r>
              <a:rPr lang="en-US" sz="2200" b="1" dirty="0">
                <a:latin typeface="IBM Plex Sans"/>
              </a:rPr>
              <a:t>Seoul Bike Sharing Demand Data Set</a:t>
            </a:r>
            <a:r>
              <a:rPr lang="en-US" sz="2200" dirty="0">
                <a:latin typeface="IBM Plex Sans"/>
              </a:rPr>
              <a:t>.(https://data.seoul.go.kr/dataList/5/literacyView.do)</a:t>
            </a:r>
            <a:endParaRPr lang="en-US" dirty="0"/>
          </a:p>
          <a:p>
            <a:r>
              <a:rPr lang="en-US" sz="2200" dirty="0">
                <a:latin typeface="IBM Plex Sans"/>
              </a:rPr>
              <a:t>Automatically obtained weather forecasts using </a:t>
            </a:r>
            <a:r>
              <a:rPr lang="en-US" sz="2200" b="1" dirty="0">
                <a:latin typeface="IBM Plex Sans"/>
              </a:rPr>
              <a:t>Open Weather API Data</a:t>
            </a:r>
            <a:r>
              <a:rPr lang="en-US" sz="2200" dirty="0">
                <a:latin typeface="IBM Plex Sans"/>
              </a:rPr>
              <a:t>.(https://openweathermap.org/)</a:t>
            </a:r>
            <a:endParaRPr lang="en-US" dirty="0"/>
          </a:p>
          <a:p>
            <a:r>
              <a:rPr lang="en-US" sz="2200" dirty="0">
                <a:latin typeface="IBM Plex Sans"/>
              </a:rPr>
              <a:t>Extracted bicycle rental cities around the world using </a:t>
            </a:r>
            <a:r>
              <a:rPr lang="en-US" sz="2200" b="1" dirty="0">
                <a:latin typeface="IBM Plex Sans"/>
              </a:rPr>
              <a:t>the Global Bike Sharing Systems Dataset</a:t>
            </a:r>
            <a:r>
              <a:rPr lang="en-US" sz="2200" dirty="0">
                <a:latin typeface="IBM Plex Sans"/>
              </a:rPr>
              <a:t>.(https://en.wikipedia.org/wiki/List_of_bicycle-sharing_systems)</a:t>
            </a:r>
            <a:endParaRPr lang="en-US" dirty="0"/>
          </a:p>
          <a:p>
            <a:r>
              <a:rPr lang="en-US" sz="2200" dirty="0">
                <a:latin typeface="IBM Plex Sans"/>
              </a:rPr>
              <a:t>Filled in city location information using </a:t>
            </a:r>
            <a:r>
              <a:rPr lang="en-US" sz="2200" b="1" dirty="0">
                <a:latin typeface="IBM Plex Sans"/>
              </a:rPr>
              <a:t>World Cities Data</a:t>
            </a:r>
            <a:r>
              <a:rPr lang="en-US" sz="2200" dirty="0">
                <a:latin typeface="IBM Plex Sans"/>
              </a:rPr>
              <a:t>.</a:t>
            </a:r>
            <a:endParaRPr lang="en-US" sz="2000">
              <a:solidFill>
                <a:schemeClr val="bg1"/>
              </a:solidFill>
            </a:endParaRPr>
          </a:p>
          <a:p>
            <a:pPr marL="0" indent="0">
              <a:buNone/>
            </a:pPr>
            <a:endParaRPr lang="en-US" sz="2000" dirty="0">
              <a:solidFill>
                <a:schemeClr val="bg1"/>
              </a:solidFill>
              <a:latin typeface="Arial"/>
              <a:cs typeface="Arial"/>
            </a:endParaRPr>
          </a:p>
          <a:p>
            <a:pPr marL="0" indent="0">
              <a:buNone/>
            </a:pPr>
            <a:r>
              <a:rPr lang="en-US" sz="2000" dirty="0">
                <a:solidFill>
                  <a:schemeClr val="bg1"/>
                </a:solidFill>
                <a:latin typeface="Arial"/>
                <a:cs typeface="Arial"/>
              </a:rPr>
              <a:t>Use these dataset to build a linear regression model of the number of bikes rented each hour, based on the weather.</a:t>
            </a:r>
            <a:endParaRPr lang="en-US" sz="2000">
              <a:solidFill>
                <a:schemeClr val="bg1"/>
              </a:solidFill>
            </a:endParaRP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5" y="1831709"/>
            <a:ext cx="3194581"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CC850-91E9-1443-666A-05C940A39C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77336-E551-5C2E-0276-BDF9BD9106B8}"/>
              </a:ext>
            </a:extLst>
          </p:cNvPr>
          <p:cNvSpPr txBox="1">
            <a:spLocks/>
          </p:cNvSpPr>
          <p:nvPr/>
        </p:nvSpPr>
        <p:spPr>
          <a:xfrm>
            <a:off x="787692" y="643550"/>
            <a:ext cx="10566108" cy="2417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latin typeface="IBM Plex Sans"/>
              </a:rPr>
              <a:t>the Global Bike Sharing Systems Dataset</a:t>
            </a:r>
            <a:endParaRPr lang="en-US" sz="2200" dirty="0"/>
          </a:p>
          <a:p>
            <a:endParaRPr lang="en-US" sz="2200" dirty="0">
              <a:latin typeface="IBM Plex Sans"/>
            </a:endParaRPr>
          </a:p>
          <a:p>
            <a:endParaRPr lang="en-US" sz="2200" dirty="0">
              <a:latin typeface="IBM Plex Sans"/>
            </a:endParaRPr>
          </a:p>
          <a:p>
            <a:endParaRPr lang="en-US" sz="2200" dirty="0">
              <a:latin typeface="IBM Plex Sans"/>
            </a:endParaRPr>
          </a:p>
          <a:p>
            <a:r>
              <a:rPr lang="en-US" sz="2200" b="1" dirty="0">
                <a:latin typeface="IBM Plex Sans"/>
              </a:rPr>
              <a:t>World Cities Data</a:t>
            </a:r>
            <a:endParaRPr lang="en-US" sz="2200" dirty="0"/>
          </a:p>
        </p:txBody>
      </p:sp>
      <p:pic>
        <p:nvPicPr>
          <p:cNvPr id="5" name="Picture 4" descr="A screenshot of a table&#10;&#10;AI-generated content may be incorrect.">
            <a:extLst>
              <a:ext uri="{FF2B5EF4-FFF2-40B4-BE49-F238E27FC236}">
                <a16:creationId xmlns:a16="http://schemas.microsoft.com/office/drawing/2014/main" id="{2D7E1995-E0EA-5F61-DA37-D0520FCE2EF2}"/>
              </a:ext>
            </a:extLst>
          </p:cNvPr>
          <p:cNvPicPr>
            <a:picLocks noChangeAspect="1"/>
          </p:cNvPicPr>
          <p:nvPr/>
        </p:nvPicPr>
        <p:blipFill>
          <a:blip r:embed="rId3"/>
          <a:srcRect r="12121" b="53686"/>
          <a:stretch>
            <a:fillRect/>
          </a:stretch>
        </p:blipFill>
        <p:spPr>
          <a:xfrm>
            <a:off x="908538" y="2844855"/>
            <a:ext cx="10714184" cy="1319303"/>
          </a:xfrm>
          <a:prstGeom prst="rect">
            <a:avLst/>
          </a:prstGeom>
        </p:spPr>
      </p:pic>
      <p:sp>
        <p:nvSpPr>
          <p:cNvPr id="6" name="Content Placeholder 2">
            <a:extLst>
              <a:ext uri="{FF2B5EF4-FFF2-40B4-BE49-F238E27FC236}">
                <a16:creationId xmlns:a16="http://schemas.microsoft.com/office/drawing/2014/main" id="{9C0B782E-9EB5-7133-C6ED-DBEFFEAE2E6C}"/>
              </a:ext>
            </a:extLst>
          </p:cNvPr>
          <p:cNvSpPr txBox="1">
            <a:spLocks/>
          </p:cNvSpPr>
          <p:nvPr/>
        </p:nvSpPr>
        <p:spPr>
          <a:xfrm>
            <a:off x="787692" y="5147163"/>
            <a:ext cx="10566108" cy="5511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latin typeface="IBM Plex Sans"/>
              </a:rPr>
              <a:t>World Cities Data</a:t>
            </a:r>
            <a:endParaRPr lang="en-US" sz="2200" dirty="0"/>
          </a:p>
        </p:txBody>
      </p:sp>
      <p:sp>
        <p:nvSpPr>
          <p:cNvPr id="7" name="Content Placeholder 2">
            <a:extLst>
              <a:ext uri="{FF2B5EF4-FFF2-40B4-BE49-F238E27FC236}">
                <a16:creationId xmlns:a16="http://schemas.microsoft.com/office/drawing/2014/main" id="{D57E14B8-24A8-0289-E99F-7951B803D977}"/>
              </a:ext>
            </a:extLst>
          </p:cNvPr>
          <p:cNvSpPr txBox="1">
            <a:spLocks/>
          </p:cNvSpPr>
          <p:nvPr/>
        </p:nvSpPr>
        <p:spPr>
          <a:xfrm>
            <a:off x="777922" y="4414471"/>
            <a:ext cx="10839647" cy="38503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latin typeface="IBM Plex Sans"/>
              </a:rPr>
              <a:t>Seoul Bike Sharing Demand Data Set</a:t>
            </a:r>
            <a:endParaRPr lang="en-US" sz="2200" dirty="0"/>
          </a:p>
        </p:txBody>
      </p:sp>
      <p:pic>
        <p:nvPicPr>
          <p:cNvPr id="8" name="Picture 7" descr="A table with numbers and symbols&#10;&#10;AI-generated content may be incorrect.">
            <a:extLst>
              <a:ext uri="{FF2B5EF4-FFF2-40B4-BE49-F238E27FC236}">
                <a16:creationId xmlns:a16="http://schemas.microsoft.com/office/drawing/2014/main" id="{75C5DB07-5685-D019-6274-584E0B8B3349}"/>
              </a:ext>
            </a:extLst>
          </p:cNvPr>
          <p:cNvPicPr>
            <a:picLocks noChangeAspect="1"/>
          </p:cNvPicPr>
          <p:nvPr/>
        </p:nvPicPr>
        <p:blipFill>
          <a:blip r:embed="rId4"/>
          <a:srcRect l="648" r="11031" b="46442"/>
          <a:stretch>
            <a:fillRect/>
          </a:stretch>
        </p:blipFill>
        <p:spPr>
          <a:xfrm>
            <a:off x="863926" y="4797531"/>
            <a:ext cx="10768038" cy="1401339"/>
          </a:xfrm>
          <a:prstGeom prst="rect">
            <a:avLst/>
          </a:prstGeom>
        </p:spPr>
      </p:pic>
      <p:pic>
        <p:nvPicPr>
          <p:cNvPr id="9" name="Picture 8" descr="A screenshot of a calendar&#10;&#10;AI-generated content may be incorrect.">
            <a:extLst>
              <a:ext uri="{FF2B5EF4-FFF2-40B4-BE49-F238E27FC236}">
                <a16:creationId xmlns:a16="http://schemas.microsoft.com/office/drawing/2014/main" id="{7AF8E080-735A-1B52-4643-9FB8269AFB4E}"/>
              </a:ext>
            </a:extLst>
          </p:cNvPr>
          <p:cNvPicPr>
            <a:picLocks noChangeAspect="1"/>
          </p:cNvPicPr>
          <p:nvPr/>
        </p:nvPicPr>
        <p:blipFill>
          <a:blip r:embed="rId5"/>
          <a:srcRect l="-27" r="12179" b="63830"/>
          <a:stretch>
            <a:fillRect/>
          </a:stretch>
        </p:blipFill>
        <p:spPr>
          <a:xfrm>
            <a:off x="910037" y="1052097"/>
            <a:ext cx="10710233" cy="1161157"/>
          </a:xfrm>
          <a:prstGeom prst="rect">
            <a:avLst/>
          </a:prstGeom>
        </p:spPr>
      </p:pic>
    </p:spTree>
    <p:custDataLst>
      <p:tags r:id="rId1"/>
    </p:custDataLst>
    <p:extLst>
      <p:ext uri="{BB962C8B-B14F-4D97-AF65-F5344CB8AC3E}">
        <p14:creationId xmlns:p14="http://schemas.microsoft.com/office/powerpoint/2010/main" val="74748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sz="4000" b="1" kern="1200" dirty="0">
                <a:solidFill>
                  <a:srgbClr val="525252"/>
                </a:solidFill>
                <a:latin typeface="IBM Plex Sans SemiBold"/>
              </a:rPr>
              <a:t>4) RESULTS </a:t>
            </a:r>
            <a:r>
              <a:rPr lang="en-US" dirty="0">
                <a:latin typeface="IBM Plex Sans SemiBold"/>
              </a:rPr>
              <a:t> </a:t>
            </a:r>
            <a:r>
              <a:rPr lang="en-US" sz="2800" dirty="0">
                <a:latin typeface="IBM Plex Sans SemiBold"/>
              </a:rPr>
              <a:t>1) </a:t>
            </a:r>
            <a:r>
              <a:rPr lang="en-US" sz="2800" b="0" dirty="0">
                <a:latin typeface="IBM Plex Sans SemiBold"/>
              </a:rPr>
              <a:t>Visualization – Charts </a:t>
            </a:r>
            <a:endParaRPr lang="en-US" sz="2800"/>
          </a:p>
        </p:txBody>
      </p:sp>
      <p:pic>
        <p:nvPicPr>
          <p:cNvPr id="4" name="Picture 3">
            <a:extLst>
              <a:ext uri="{FF2B5EF4-FFF2-40B4-BE49-F238E27FC236}">
                <a16:creationId xmlns:a16="http://schemas.microsoft.com/office/drawing/2014/main" id="{A2FA7FAC-EA44-4700-8F2A-46CA902461E2}"/>
              </a:ext>
            </a:extLst>
          </p:cNvPr>
          <p:cNvPicPr>
            <a:picLocks noChangeAspect="1"/>
          </p:cNvPicPr>
          <p:nvPr/>
        </p:nvPicPr>
        <p:blipFill>
          <a:blip r:embed="rId3"/>
          <a:srcRect t="8801"/>
          <a:stretch>
            <a:fillRect/>
          </a:stretch>
        </p:blipFill>
        <p:spPr>
          <a:xfrm>
            <a:off x="838200" y="1600200"/>
            <a:ext cx="5181600" cy="4572000"/>
          </a:xfrm>
          <a:prstGeom prst="rect">
            <a:avLst/>
          </a:prstGeom>
          <a:noFill/>
        </p:spPr>
      </p:pic>
      <p:sp>
        <p:nvSpPr>
          <p:cNvPr id="11" name="Content Placeholder 3">
            <a:extLst>
              <a:ext uri="{FF2B5EF4-FFF2-40B4-BE49-F238E27FC236}">
                <a16:creationId xmlns:a16="http://schemas.microsoft.com/office/drawing/2014/main" id="{478C4413-4D2A-619D-2A15-FABC4D2A2D1A}"/>
              </a:ext>
            </a:extLst>
          </p:cNvPr>
          <p:cNvSpPr>
            <a:spLocks noGrp="1"/>
          </p:cNvSpPr>
          <p:nvPr>
            <p:ph sz="half" idx="2"/>
          </p:nvPr>
        </p:nvSpPr>
        <p:spPr>
          <a:xfrm>
            <a:off x="6172200" y="1600200"/>
            <a:ext cx="5181600" cy="4572000"/>
          </a:xfrm>
        </p:spPr>
        <p:txBody>
          <a:bodyPr vert="horz" lIns="91440" tIns="45720" rIns="91440" bIns="45720" rtlCol="0" anchor="t">
            <a:normAutofit lnSpcReduction="10000"/>
          </a:bodyPr>
          <a:lstStyle/>
          <a:p>
            <a:r>
              <a:rPr lang="en-US" dirty="0">
                <a:latin typeface="IBM Plex Sans"/>
              </a:rPr>
              <a:t>Number of rentals per day</a:t>
            </a:r>
          </a:p>
          <a:p>
            <a:endParaRPr lang="en-US" dirty="0"/>
          </a:p>
          <a:p>
            <a:r>
              <a:rPr lang="en-US" sz="2000" dirty="0">
                <a:latin typeface="IBM Plex Sans"/>
              </a:rPr>
              <a:t>Usage during late night hours is low throughout the year.</a:t>
            </a:r>
          </a:p>
          <a:p>
            <a:endParaRPr lang="en-US" sz="2000" dirty="0">
              <a:latin typeface="IBM Plex Sans"/>
            </a:endParaRPr>
          </a:p>
          <a:p>
            <a:r>
              <a:rPr lang="en-US" sz="2000" dirty="0">
                <a:latin typeface="IBM Plex Sans"/>
              </a:rPr>
              <a:t>Usage is low throughout the winter.</a:t>
            </a:r>
          </a:p>
          <a:p>
            <a:endParaRPr lang="en-US" sz="2000" dirty="0">
              <a:latin typeface="IBM Plex Sans"/>
            </a:endParaRPr>
          </a:p>
          <a:p>
            <a:r>
              <a:rPr lang="en-US" sz="2000" dirty="0">
                <a:latin typeface="IBM Plex Sans"/>
              </a:rPr>
              <a:t>There is a wide variation in usage between spring and autumn.</a:t>
            </a:r>
            <a:endParaRPr lang="en-US"/>
          </a:p>
          <a:p>
            <a:endParaRPr lang="en-US" sz="2000" dirty="0">
              <a:latin typeface="IBM Plex Sans"/>
            </a:endParaRPr>
          </a:p>
          <a:p>
            <a:r>
              <a:rPr lang="en-US" sz="2000" dirty="0">
                <a:latin typeface="IBM Plex Sans"/>
              </a:rPr>
              <a:t>The average usage is high in summer, with stable usage during the daytime.</a:t>
            </a:r>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7A2A-89F8-BD0F-128B-D5E5F9BB9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89D0B-7DBA-8C87-F778-6B1B67D2D513}"/>
              </a:ext>
            </a:extLst>
          </p:cNvPr>
          <p:cNvSpPr>
            <a:spLocks noGrp="1"/>
          </p:cNvSpPr>
          <p:nvPr>
            <p:ph type="title"/>
          </p:nvPr>
        </p:nvSpPr>
        <p:spPr>
          <a:xfrm>
            <a:off x="838200" y="365125"/>
            <a:ext cx="10515600" cy="1325563"/>
          </a:xfrm>
        </p:spPr>
        <p:txBody>
          <a:bodyPr anchor="ctr">
            <a:normAutofit/>
          </a:bodyPr>
          <a:lstStyle/>
          <a:p>
            <a:r>
              <a:rPr lang="en-US" b="1" kern="1200"/>
              <a:t>4) RESULTS </a:t>
            </a:r>
            <a:r>
              <a:rPr lang="en-US"/>
              <a:t> 1) </a:t>
            </a:r>
            <a:r>
              <a:rPr lang="en-US" b="0"/>
              <a:t>Visualization – Charts </a:t>
            </a:r>
            <a:endParaRPr lang="en-US"/>
          </a:p>
        </p:txBody>
      </p:sp>
      <p:pic>
        <p:nvPicPr>
          <p:cNvPr id="5" name="Picture 4">
            <a:extLst>
              <a:ext uri="{FF2B5EF4-FFF2-40B4-BE49-F238E27FC236}">
                <a16:creationId xmlns:a16="http://schemas.microsoft.com/office/drawing/2014/main" id="{542A3E08-79AD-0B1E-49C3-D50C5C0ECBCE}"/>
              </a:ext>
            </a:extLst>
          </p:cNvPr>
          <p:cNvPicPr>
            <a:picLocks noChangeAspect="1"/>
          </p:cNvPicPr>
          <p:nvPr/>
        </p:nvPicPr>
        <p:blipFill>
          <a:blip r:embed="rId3"/>
          <a:stretch>
            <a:fillRect/>
          </a:stretch>
        </p:blipFill>
        <p:spPr>
          <a:xfrm>
            <a:off x="1063206" y="1658815"/>
            <a:ext cx="5053972" cy="4513385"/>
          </a:xfrm>
          <a:prstGeom prst="rect">
            <a:avLst/>
          </a:prstGeom>
          <a:noFill/>
        </p:spPr>
      </p:pic>
      <p:sp>
        <p:nvSpPr>
          <p:cNvPr id="11" name="Content Placeholder 3">
            <a:extLst>
              <a:ext uri="{FF2B5EF4-FFF2-40B4-BE49-F238E27FC236}">
                <a16:creationId xmlns:a16="http://schemas.microsoft.com/office/drawing/2014/main" id="{93D5A773-416F-93C5-B503-3B8B42D6CA63}"/>
              </a:ext>
            </a:extLst>
          </p:cNvPr>
          <p:cNvSpPr>
            <a:spLocks noGrp="1"/>
          </p:cNvSpPr>
          <p:nvPr>
            <p:ph sz="half" idx="2"/>
          </p:nvPr>
        </p:nvSpPr>
        <p:spPr>
          <a:xfrm>
            <a:off x="6523893" y="1697891"/>
            <a:ext cx="4654061" cy="1338387"/>
          </a:xfrm>
        </p:spPr>
        <p:txBody>
          <a:bodyPr vert="horz" lIns="91440" tIns="45720" rIns="91440" bIns="45720" rtlCol="0" anchor="t">
            <a:normAutofit/>
          </a:bodyPr>
          <a:lstStyle/>
          <a:p>
            <a:pPr marL="0" indent="0">
              <a:buNone/>
            </a:pPr>
            <a:r>
              <a:rPr lang="en-US" sz="2000" dirty="0">
                <a:latin typeface="IBM Plex Sans"/>
              </a:rPr>
              <a:t>←　Number of rentals by season</a:t>
            </a:r>
            <a:endParaRPr lang="en-US" dirty="0">
              <a:latin typeface="IBM Plex Sans"/>
            </a:endParaRPr>
          </a:p>
          <a:p>
            <a:pPr marL="0" indent="0">
              <a:buNone/>
            </a:pPr>
            <a:r>
              <a:rPr lang="en-US" sz="2000" dirty="0">
                <a:latin typeface="IBM Plex Sans"/>
              </a:rPr>
              <a:t>↓　Relationship between temperature and number of rentals</a:t>
            </a:r>
            <a:endParaRPr lang="en-US" dirty="0">
              <a:latin typeface="IBM Plex Sans"/>
            </a:endParaRPr>
          </a:p>
          <a:p>
            <a:endParaRPr lang="en-US" sz="2000" dirty="0"/>
          </a:p>
        </p:txBody>
      </p:sp>
      <p:sp>
        <p:nvSpPr>
          <p:cNvPr id="3" name="Content Placeholder 2">
            <a:extLst>
              <a:ext uri="{FF2B5EF4-FFF2-40B4-BE49-F238E27FC236}">
                <a16:creationId xmlns:a16="http://schemas.microsoft.com/office/drawing/2014/main" id="{742D69E0-82DB-65F0-6264-592DC39F4656}"/>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pic>
        <p:nvPicPr>
          <p:cNvPr id="6" name="Picture 5" descr="A graph showing a number of dots&#10;&#10;AI-generated content may be incorrect.">
            <a:extLst>
              <a:ext uri="{FF2B5EF4-FFF2-40B4-BE49-F238E27FC236}">
                <a16:creationId xmlns:a16="http://schemas.microsoft.com/office/drawing/2014/main" id="{B3FC79FC-3F25-4C71-5D83-44D2AF635072}"/>
              </a:ext>
            </a:extLst>
          </p:cNvPr>
          <p:cNvPicPr>
            <a:picLocks noChangeAspect="1"/>
          </p:cNvPicPr>
          <p:nvPr/>
        </p:nvPicPr>
        <p:blipFill>
          <a:blip r:embed="rId4"/>
          <a:stretch>
            <a:fillRect/>
          </a:stretch>
        </p:blipFill>
        <p:spPr>
          <a:xfrm>
            <a:off x="6423636" y="2884243"/>
            <a:ext cx="3174266" cy="3307130"/>
          </a:xfrm>
          <a:prstGeom prst="rect">
            <a:avLst/>
          </a:prstGeom>
        </p:spPr>
      </p:pic>
    </p:spTree>
    <p:custDataLst>
      <p:tags r:id="rId1"/>
    </p:custDataLst>
    <p:extLst>
      <p:ext uri="{BB962C8B-B14F-4D97-AF65-F5344CB8AC3E}">
        <p14:creationId xmlns:p14="http://schemas.microsoft.com/office/powerpoint/2010/main" val="330451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6AEBC-0D93-23B8-B0B4-76A50542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893B7-B997-8A72-25BD-21ECEA8483EB}"/>
              </a:ext>
            </a:extLst>
          </p:cNvPr>
          <p:cNvSpPr>
            <a:spLocks noGrp="1"/>
          </p:cNvSpPr>
          <p:nvPr>
            <p:ph type="title"/>
          </p:nvPr>
        </p:nvSpPr>
        <p:spPr>
          <a:xfrm>
            <a:off x="838200" y="365125"/>
            <a:ext cx="10515600" cy="1325563"/>
          </a:xfrm>
        </p:spPr>
        <p:txBody>
          <a:bodyPr anchor="ctr">
            <a:normAutofit/>
          </a:bodyPr>
          <a:lstStyle/>
          <a:p>
            <a:r>
              <a:rPr lang="en-US" dirty="0">
                <a:latin typeface="IBM Plex Sans SemiBold"/>
              </a:rPr>
              <a:t>4) RESULTS  </a:t>
            </a:r>
            <a:r>
              <a:rPr lang="en-US" sz="2800" dirty="0">
                <a:latin typeface="IBM Plex Sans SemiBold"/>
              </a:rPr>
              <a:t>2) </a:t>
            </a:r>
            <a:r>
              <a:rPr lang="en-US" sz="2800" b="0" dirty="0">
                <a:latin typeface="IBM Plex Sans SemiBold"/>
              </a:rPr>
              <a:t>Dashboard</a:t>
            </a:r>
            <a:endParaRPr lang="en-US" sz="2800" dirty="0">
              <a:latin typeface="IBM Plex Sans SemiBold"/>
            </a:endParaRPr>
          </a:p>
        </p:txBody>
      </p:sp>
      <p:pic>
        <p:nvPicPr>
          <p:cNvPr id="6" name="Content Placeholder 5" descr="A map of a city&#10;&#10;AI-generated content may be incorrect.">
            <a:extLst>
              <a:ext uri="{FF2B5EF4-FFF2-40B4-BE49-F238E27FC236}">
                <a16:creationId xmlns:a16="http://schemas.microsoft.com/office/drawing/2014/main" id="{73EA71BB-8C21-67E3-605E-56D1F9BB7514}"/>
              </a:ext>
            </a:extLst>
          </p:cNvPr>
          <p:cNvPicPr>
            <a:picLocks noGrp="1" noChangeAspect="1"/>
          </p:cNvPicPr>
          <p:nvPr>
            <p:ph idx="1"/>
          </p:nvPr>
        </p:nvPicPr>
        <p:blipFill>
          <a:blip r:embed="rId3"/>
          <a:stretch>
            <a:fillRect/>
          </a:stretch>
        </p:blipFill>
        <p:spPr>
          <a:xfrm>
            <a:off x="1130299" y="1600199"/>
            <a:ext cx="10160002" cy="4572000"/>
          </a:xfrm>
          <a:prstGeom prst="rect">
            <a:avLst/>
          </a:prstGeom>
          <a:noFill/>
        </p:spPr>
      </p:pic>
      <p:sp>
        <p:nvSpPr>
          <p:cNvPr id="3" name="Content Placeholder 2">
            <a:extLst>
              <a:ext uri="{FF2B5EF4-FFF2-40B4-BE49-F238E27FC236}">
                <a16:creationId xmlns:a16="http://schemas.microsoft.com/office/drawing/2014/main" id="{5E858406-FA4C-0ABE-7194-9C982D17AC0D}"/>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Tree>
    <p:custDataLst>
      <p:tags r:id="rId1"/>
    </p:custDataLst>
    <p:extLst>
      <p:ext uri="{BB962C8B-B14F-4D97-AF65-F5344CB8AC3E}">
        <p14:creationId xmlns:p14="http://schemas.microsoft.com/office/powerpoint/2010/main" val="1530067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5</TotalTime>
  <Words>351</Words>
  <Application>Microsoft Office PowerPoint</Application>
  <PresentationFormat>Widescreen</PresentationFormat>
  <Paragraphs>107</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SLIDE_TEMPLATE_skill_network</vt:lpstr>
      <vt:lpstr>Bike-sharing  demand analysis</vt:lpstr>
      <vt:lpstr>PowerPoint Presentation</vt:lpstr>
      <vt:lpstr>EXECUTIVE SUMMARY</vt:lpstr>
      <vt:lpstr>2) INTRODUCTION</vt:lpstr>
      <vt:lpstr>3) METHODOLOGY</vt:lpstr>
      <vt:lpstr>PowerPoint Presentation</vt:lpstr>
      <vt:lpstr>4) RESULTS  1) Visualization – Charts </vt:lpstr>
      <vt:lpstr>4) RESULTS  1) Visualization – Charts </vt:lpstr>
      <vt:lpstr>4) RESULTS  2) Dashboard</vt:lpstr>
      <vt:lpstr>5) DISCUSSION  1) Selection of prediction models  </vt:lpstr>
      <vt:lpstr>5) DISCUSSION  2) Dashboard explanation </vt:lpstr>
      <vt:lpstr>6) CONCLUSION</vt:lpstr>
      <vt:lpstr>7) APPENDIX</vt:lpstr>
      <vt:lpstr>OVERALL FINDINGS IN DATASET</vt:lpstr>
      <vt:lpstr>The daily total rainfall and snowfall</vt:lpstr>
      <vt:lpstr>Linear regression prediction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Tori Sleeper</cp:lastModifiedBy>
  <cp:revision>433</cp:revision>
  <dcterms:created xsi:type="dcterms:W3CDTF">2024-10-30T05:40:03Z</dcterms:created>
  <dcterms:modified xsi:type="dcterms:W3CDTF">2025-08-20T00:02:05Z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